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4" roundtripDataSignature="AMtx7mjWaZvOSLA4cgyQPPBYO2STp9b8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14816F-001A-4EAE-A89E-5180868515A4}">
  <a:tblStyle styleId="{BF14816F-001A-4EAE-A89E-5180868515A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customschemas.google.com/relationships/presentationmetadata" Target="metadata"/><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433677b6c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433677b6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433677b6c_1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433677b6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433677b6c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433677b6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c380f636e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c380f636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45dcfd94a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45dcfd9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c380f636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6c380f636e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c380f636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26c380f636e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3cb21260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2c3cb212609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3cb21260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2c3cb212609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c380f636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6c380f636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433677b6c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433677b6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c3cb212609_0_8"/>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1" name="Google Shape;11;g2c3cb212609_0_8"/>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 name="Google Shape;12;g2c3cb212609_0_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c3cb212609_0_43"/>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g2c3cb212609_0_43"/>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47" name="Google Shape;47;g2c3cb212609_0_4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c3cb212609_0_4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c3cb212609_0_12"/>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g2c3cb212609_0_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c3cb212609_0_1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 name="Google Shape;18;g2c3cb212609_0_15"/>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19" name="Google Shape;19;g2c3cb212609_0_1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c3cb212609_0_19"/>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g2c3cb212609_0_19"/>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3" name="Google Shape;23;g2c3cb212609_0_19"/>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g2c3cb212609_0_1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c3cb212609_0_2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g2c3cb212609_0_2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c3cb212609_0_27"/>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g2c3cb212609_0_27"/>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g2c3cb212609_0_2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c3cb212609_0_31"/>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4" name="Google Shape;34;g2c3cb212609_0_3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c3cb212609_0_34"/>
          <p:cNvSpPr/>
          <p:nvPr/>
        </p:nvSpPr>
        <p:spPr>
          <a:xfrm>
            <a:off x="9144000" y="-250"/>
            <a:ext cx="9144000" cy="10287000"/>
          </a:xfrm>
          <a:prstGeom prst="rect">
            <a:avLst/>
          </a:prstGeom>
          <a:solidFill>
            <a:schemeClr val="lt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g2c3cb212609_0_34"/>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8" name="Google Shape;38;g2c3cb212609_0_34"/>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g2c3cb212609_0_34"/>
          <p:cNvSpPr txBox="1"/>
          <p:nvPr>
            <p:ph idx="2" type="body"/>
          </p:nvPr>
        </p:nvSpPr>
        <p:spPr>
          <a:xfrm>
            <a:off x="9879000" y="144815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40" name="Google Shape;40;g2c3cb212609_0_3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c3cb212609_0_40"/>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None/>
              <a:defRPr/>
            </a:lvl1pPr>
          </a:lstStyle>
          <a:p/>
        </p:txBody>
      </p:sp>
      <p:sp>
        <p:nvSpPr>
          <p:cNvPr id="43" name="Google Shape;43;g2c3cb212609_0_4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c3cb212609_0_4"/>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g2c3cb212609_0_4"/>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dk2"/>
              </a:buClr>
              <a:buSzPts val="3600"/>
              <a:buChar char="●"/>
              <a:defRPr sz="3600">
                <a:solidFill>
                  <a:schemeClr val="dk2"/>
                </a:solidFill>
              </a:defRPr>
            </a:lvl1pPr>
            <a:lvl2pPr indent="-406400" lvl="1" marL="914400">
              <a:lnSpc>
                <a:spcPct val="115000"/>
              </a:lnSpc>
              <a:spcBef>
                <a:spcPts val="0"/>
              </a:spcBef>
              <a:spcAft>
                <a:spcPts val="0"/>
              </a:spcAft>
              <a:buClr>
                <a:schemeClr val="dk2"/>
              </a:buClr>
              <a:buSzPts val="2800"/>
              <a:buChar char="○"/>
              <a:defRPr sz="2800">
                <a:solidFill>
                  <a:schemeClr val="dk2"/>
                </a:solidFill>
              </a:defRPr>
            </a:lvl2pPr>
            <a:lvl3pPr indent="-406400" lvl="2" marL="1371600">
              <a:lnSpc>
                <a:spcPct val="115000"/>
              </a:lnSpc>
              <a:spcBef>
                <a:spcPts val="0"/>
              </a:spcBef>
              <a:spcAft>
                <a:spcPts val="0"/>
              </a:spcAft>
              <a:buClr>
                <a:schemeClr val="dk2"/>
              </a:buClr>
              <a:buSzPts val="2800"/>
              <a:buChar char="■"/>
              <a:defRPr sz="2800">
                <a:solidFill>
                  <a:schemeClr val="dk2"/>
                </a:solidFill>
              </a:defRPr>
            </a:lvl3pPr>
            <a:lvl4pPr indent="-406400" lvl="3" marL="1828800">
              <a:lnSpc>
                <a:spcPct val="115000"/>
              </a:lnSpc>
              <a:spcBef>
                <a:spcPts val="0"/>
              </a:spcBef>
              <a:spcAft>
                <a:spcPts val="0"/>
              </a:spcAft>
              <a:buClr>
                <a:schemeClr val="dk2"/>
              </a:buClr>
              <a:buSzPts val="2800"/>
              <a:buChar char="●"/>
              <a:defRPr sz="2800">
                <a:solidFill>
                  <a:schemeClr val="dk2"/>
                </a:solidFill>
              </a:defRPr>
            </a:lvl4pPr>
            <a:lvl5pPr indent="-406400" lvl="4" marL="2286000">
              <a:lnSpc>
                <a:spcPct val="115000"/>
              </a:lnSpc>
              <a:spcBef>
                <a:spcPts val="0"/>
              </a:spcBef>
              <a:spcAft>
                <a:spcPts val="0"/>
              </a:spcAft>
              <a:buClr>
                <a:schemeClr val="dk2"/>
              </a:buClr>
              <a:buSzPts val="2800"/>
              <a:buChar char="○"/>
              <a:defRPr sz="2800">
                <a:solidFill>
                  <a:schemeClr val="dk2"/>
                </a:solidFill>
              </a:defRPr>
            </a:lvl5pPr>
            <a:lvl6pPr indent="-406400" lvl="5" marL="2743200">
              <a:lnSpc>
                <a:spcPct val="115000"/>
              </a:lnSpc>
              <a:spcBef>
                <a:spcPts val="0"/>
              </a:spcBef>
              <a:spcAft>
                <a:spcPts val="0"/>
              </a:spcAft>
              <a:buClr>
                <a:schemeClr val="dk2"/>
              </a:buClr>
              <a:buSzPts val="2800"/>
              <a:buChar char="■"/>
              <a:defRPr sz="2800">
                <a:solidFill>
                  <a:schemeClr val="dk2"/>
                </a:solidFill>
              </a:defRPr>
            </a:lvl6pPr>
            <a:lvl7pPr indent="-406400" lvl="6" marL="3200400">
              <a:lnSpc>
                <a:spcPct val="115000"/>
              </a:lnSpc>
              <a:spcBef>
                <a:spcPts val="0"/>
              </a:spcBef>
              <a:spcAft>
                <a:spcPts val="0"/>
              </a:spcAft>
              <a:buClr>
                <a:schemeClr val="dk2"/>
              </a:buClr>
              <a:buSzPts val="2800"/>
              <a:buChar char="●"/>
              <a:defRPr sz="2800">
                <a:solidFill>
                  <a:schemeClr val="dk2"/>
                </a:solidFill>
              </a:defRPr>
            </a:lvl7pPr>
            <a:lvl8pPr indent="-406400" lvl="7" marL="3657600">
              <a:lnSpc>
                <a:spcPct val="115000"/>
              </a:lnSpc>
              <a:spcBef>
                <a:spcPts val="0"/>
              </a:spcBef>
              <a:spcAft>
                <a:spcPts val="0"/>
              </a:spcAft>
              <a:buClr>
                <a:schemeClr val="dk2"/>
              </a:buClr>
              <a:buSzPts val="2800"/>
              <a:buChar char="○"/>
              <a:defRPr sz="2800">
                <a:solidFill>
                  <a:schemeClr val="dk2"/>
                </a:solidFill>
              </a:defRPr>
            </a:lvl8pPr>
            <a:lvl9pPr indent="-406400" lvl="8" marL="4114800">
              <a:lnSpc>
                <a:spcPct val="115000"/>
              </a:lnSpc>
              <a:spcBef>
                <a:spcPts val="0"/>
              </a:spcBef>
              <a:spcAft>
                <a:spcPts val="0"/>
              </a:spcAft>
              <a:buClr>
                <a:schemeClr val="dk2"/>
              </a:buClr>
              <a:buSzPts val="2800"/>
              <a:buChar char="■"/>
              <a:defRPr sz="2800">
                <a:solidFill>
                  <a:schemeClr val="dk2"/>
                </a:solidFill>
              </a:defRPr>
            </a:lvl9pPr>
          </a:lstStyle>
          <a:p/>
        </p:txBody>
      </p:sp>
      <p:sp>
        <p:nvSpPr>
          <p:cNvPr id="8" name="Google Shape;8;g2c3cb212609_0_4"/>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4.png"/><Relationship Id="rId13" Type="http://schemas.openxmlformats.org/officeDocument/2006/relationships/image" Target="../media/image12.png"/><Relationship Id="rId12" Type="http://schemas.openxmlformats.org/officeDocument/2006/relationships/image" Target="../media/image5.png"/><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5.png"/><Relationship Id="rId15" Type="http://schemas.openxmlformats.org/officeDocument/2006/relationships/image" Target="../media/image1.png"/><Relationship Id="rId1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34.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0.jpg"/><Relationship Id="rId4" Type="http://schemas.openxmlformats.org/officeDocument/2006/relationships/image" Target="../media/image39.jpg"/><Relationship Id="rId5"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6DB"/>
        </a:solidFill>
      </p:bgPr>
    </p:bg>
    <p:spTree>
      <p:nvGrpSpPr>
        <p:cNvPr id="53" name="Shape 53"/>
        <p:cNvGrpSpPr/>
        <p:nvPr/>
      </p:nvGrpSpPr>
      <p:grpSpPr>
        <a:xfrm>
          <a:off x="0" y="0"/>
          <a:ext cx="0" cy="0"/>
          <a:chOff x="0" y="0"/>
          <a:chExt cx="0" cy="0"/>
        </a:xfrm>
      </p:grpSpPr>
      <p:grpSp>
        <p:nvGrpSpPr>
          <p:cNvPr id="54" name="Google Shape;54;p1"/>
          <p:cNvGrpSpPr/>
          <p:nvPr/>
        </p:nvGrpSpPr>
        <p:grpSpPr>
          <a:xfrm>
            <a:off x="-439595" y="-95768"/>
            <a:ext cx="19167191" cy="1229243"/>
            <a:chOff x="0" y="0"/>
            <a:chExt cx="25556255" cy="1638990"/>
          </a:xfrm>
        </p:grpSpPr>
        <p:sp>
          <p:nvSpPr>
            <p:cNvPr id="55" name="Google Shape;55;p1"/>
            <p:cNvSpPr/>
            <p:nvPr/>
          </p:nvSpPr>
          <p:spPr>
            <a:xfrm>
              <a:off x="0" y="0"/>
              <a:ext cx="7157133" cy="1638990"/>
            </a:xfrm>
            <a:custGeom>
              <a:rect b="b" l="l" r="r" t="t"/>
              <a:pathLst>
                <a:path extrusionOk="0" h="1638990" w="7157133">
                  <a:moveTo>
                    <a:pt x="0" y="0"/>
                  </a:moveTo>
                  <a:lnTo>
                    <a:pt x="7157133" y="0"/>
                  </a:lnTo>
                  <a:lnTo>
                    <a:pt x="7157133" y="1638990"/>
                  </a:lnTo>
                  <a:lnTo>
                    <a:pt x="0" y="1638990"/>
                  </a:lnTo>
                  <a:lnTo>
                    <a:pt x="0" y="0"/>
                  </a:lnTo>
                  <a:close/>
                </a:path>
              </a:pathLst>
            </a:custGeom>
            <a:blipFill rotWithShape="1">
              <a:blip r:embed="rId3">
                <a:alphaModFix/>
              </a:blip>
              <a:stretch>
                <a:fillRect b="-378423" l="0" r="0" t="0"/>
              </a:stretch>
            </a:blipFill>
            <a:ln>
              <a:noFill/>
            </a:ln>
          </p:spPr>
        </p:sp>
        <p:sp>
          <p:nvSpPr>
            <p:cNvPr id="56" name="Google Shape;56;p1"/>
            <p:cNvSpPr/>
            <p:nvPr/>
          </p:nvSpPr>
          <p:spPr>
            <a:xfrm>
              <a:off x="6133041" y="0"/>
              <a:ext cx="7157133" cy="1638990"/>
            </a:xfrm>
            <a:custGeom>
              <a:rect b="b" l="l" r="r" t="t"/>
              <a:pathLst>
                <a:path extrusionOk="0" h="1638990" w="7157133">
                  <a:moveTo>
                    <a:pt x="0" y="0"/>
                  </a:moveTo>
                  <a:lnTo>
                    <a:pt x="7157133" y="0"/>
                  </a:lnTo>
                  <a:lnTo>
                    <a:pt x="7157133" y="1638990"/>
                  </a:lnTo>
                  <a:lnTo>
                    <a:pt x="0" y="1638990"/>
                  </a:lnTo>
                  <a:lnTo>
                    <a:pt x="0" y="0"/>
                  </a:lnTo>
                  <a:close/>
                </a:path>
              </a:pathLst>
            </a:custGeom>
            <a:blipFill rotWithShape="1">
              <a:blip r:embed="rId3">
                <a:alphaModFix/>
              </a:blip>
              <a:stretch>
                <a:fillRect b="-378423" l="0" r="0" t="0"/>
              </a:stretch>
            </a:blipFill>
            <a:ln>
              <a:noFill/>
            </a:ln>
          </p:spPr>
        </p:sp>
        <p:sp>
          <p:nvSpPr>
            <p:cNvPr id="57" name="Google Shape;57;p1"/>
            <p:cNvSpPr/>
            <p:nvPr/>
          </p:nvSpPr>
          <p:spPr>
            <a:xfrm>
              <a:off x="12266081" y="0"/>
              <a:ext cx="7157133" cy="1638990"/>
            </a:xfrm>
            <a:custGeom>
              <a:rect b="b" l="l" r="r" t="t"/>
              <a:pathLst>
                <a:path extrusionOk="0" h="1638990" w="7157133">
                  <a:moveTo>
                    <a:pt x="0" y="0"/>
                  </a:moveTo>
                  <a:lnTo>
                    <a:pt x="7157133" y="0"/>
                  </a:lnTo>
                  <a:lnTo>
                    <a:pt x="7157133" y="1638990"/>
                  </a:lnTo>
                  <a:lnTo>
                    <a:pt x="0" y="1638990"/>
                  </a:lnTo>
                  <a:lnTo>
                    <a:pt x="0" y="0"/>
                  </a:lnTo>
                  <a:close/>
                </a:path>
              </a:pathLst>
            </a:custGeom>
            <a:blipFill rotWithShape="1">
              <a:blip r:embed="rId3">
                <a:alphaModFix/>
              </a:blip>
              <a:stretch>
                <a:fillRect b="-378423" l="0" r="0" t="0"/>
              </a:stretch>
            </a:blipFill>
            <a:ln>
              <a:noFill/>
            </a:ln>
          </p:spPr>
        </p:sp>
        <p:sp>
          <p:nvSpPr>
            <p:cNvPr id="58" name="Google Shape;58;p1"/>
            <p:cNvSpPr/>
            <p:nvPr/>
          </p:nvSpPr>
          <p:spPr>
            <a:xfrm>
              <a:off x="18399122" y="0"/>
              <a:ext cx="7157133" cy="1638990"/>
            </a:xfrm>
            <a:custGeom>
              <a:rect b="b" l="l" r="r" t="t"/>
              <a:pathLst>
                <a:path extrusionOk="0" h="1638990" w="7157133">
                  <a:moveTo>
                    <a:pt x="0" y="0"/>
                  </a:moveTo>
                  <a:lnTo>
                    <a:pt x="7157133" y="0"/>
                  </a:lnTo>
                  <a:lnTo>
                    <a:pt x="7157133" y="1638990"/>
                  </a:lnTo>
                  <a:lnTo>
                    <a:pt x="0" y="1638990"/>
                  </a:lnTo>
                  <a:lnTo>
                    <a:pt x="0" y="0"/>
                  </a:lnTo>
                  <a:close/>
                </a:path>
              </a:pathLst>
            </a:custGeom>
            <a:blipFill rotWithShape="1">
              <a:blip r:embed="rId3">
                <a:alphaModFix/>
              </a:blip>
              <a:stretch>
                <a:fillRect b="-378423" l="0" r="0" t="0"/>
              </a:stretch>
            </a:blipFill>
            <a:ln>
              <a:noFill/>
            </a:ln>
          </p:spPr>
        </p:sp>
      </p:grpSp>
      <p:grpSp>
        <p:nvGrpSpPr>
          <p:cNvPr id="59" name="Google Shape;59;p1"/>
          <p:cNvGrpSpPr/>
          <p:nvPr/>
        </p:nvGrpSpPr>
        <p:grpSpPr>
          <a:xfrm>
            <a:off x="0" y="4857385"/>
            <a:ext cx="18410307" cy="5821951"/>
            <a:chOff x="0" y="0"/>
            <a:chExt cx="24547076" cy="7762601"/>
          </a:xfrm>
        </p:grpSpPr>
        <p:sp>
          <p:nvSpPr>
            <p:cNvPr id="60" name="Google Shape;60;p1"/>
            <p:cNvSpPr/>
            <p:nvPr/>
          </p:nvSpPr>
          <p:spPr>
            <a:xfrm>
              <a:off x="0" y="4464455"/>
              <a:ext cx="24384000" cy="3298146"/>
            </a:xfrm>
            <a:prstGeom prst="rect">
              <a:avLst/>
            </a:prstGeom>
            <a:solidFill>
              <a:srgbClr val="CDCDCD">
                <a:alpha val="5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
            <p:cNvSpPr/>
            <p:nvPr/>
          </p:nvSpPr>
          <p:spPr>
            <a:xfrm flipH="1">
              <a:off x="18887935" y="0"/>
              <a:ext cx="4926799" cy="5430339"/>
            </a:xfrm>
            <a:custGeom>
              <a:rect b="b" l="l" r="r" t="t"/>
              <a:pathLst>
                <a:path extrusionOk="0" h="5430339" w="4926799">
                  <a:moveTo>
                    <a:pt x="4926799" y="0"/>
                  </a:moveTo>
                  <a:lnTo>
                    <a:pt x="0" y="0"/>
                  </a:lnTo>
                  <a:lnTo>
                    <a:pt x="0" y="5430339"/>
                  </a:lnTo>
                  <a:lnTo>
                    <a:pt x="4926799" y="5430339"/>
                  </a:lnTo>
                  <a:lnTo>
                    <a:pt x="4926799" y="0"/>
                  </a:lnTo>
                  <a:close/>
                </a:path>
              </a:pathLst>
            </a:custGeom>
            <a:blipFill rotWithShape="1">
              <a:blip r:embed="rId4">
                <a:alphaModFix/>
              </a:blip>
              <a:stretch>
                <a:fillRect b="0" l="0" r="0" t="0"/>
              </a:stretch>
            </a:blipFill>
            <a:ln>
              <a:noFill/>
            </a:ln>
          </p:spPr>
        </p:sp>
        <p:cxnSp>
          <p:nvCxnSpPr>
            <p:cNvPr id="62" name="Google Shape;62;p1"/>
            <p:cNvCxnSpPr/>
            <p:nvPr/>
          </p:nvCxnSpPr>
          <p:spPr>
            <a:xfrm>
              <a:off x="2913728" y="4863572"/>
              <a:ext cx="20481427" cy="0"/>
            </a:xfrm>
            <a:prstGeom prst="straightConnector1">
              <a:avLst/>
            </a:prstGeom>
            <a:noFill/>
            <a:ln cap="rnd" cmpd="sng" w="25400">
              <a:solidFill>
                <a:srgbClr val="181412"/>
              </a:solidFill>
              <a:prstDash val="solid"/>
              <a:round/>
              <a:headEnd len="sm" w="sm" type="none"/>
              <a:tailEnd len="sm" w="sm" type="none"/>
            </a:ln>
          </p:spPr>
        </p:cxnSp>
        <p:sp>
          <p:nvSpPr>
            <p:cNvPr id="63" name="Google Shape;63;p1"/>
            <p:cNvSpPr/>
            <p:nvPr/>
          </p:nvSpPr>
          <p:spPr>
            <a:xfrm flipH="1">
              <a:off x="14731737" y="627435"/>
              <a:ext cx="2226801" cy="4802904"/>
            </a:xfrm>
            <a:custGeom>
              <a:rect b="b" l="l" r="r" t="t"/>
              <a:pathLst>
                <a:path extrusionOk="0" h="4802904" w="2226801">
                  <a:moveTo>
                    <a:pt x="2226801" y="0"/>
                  </a:moveTo>
                  <a:lnTo>
                    <a:pt x="0" y="0"/>
                  </a:lnTo>
                  <a:lnTo>
                    <a:pt x="0" y="4802904"/>
                  </a:lnTo>
                  <a:lnTo>
                    <a:pt x="2226801" y="4802904"/>
                  </a:lnTo>
                  <a:lnTo>
                    <a:pt x="2226801" y="0"/>
                  </a:lnTo>
                  <a:close/>
                </a:path>
              </a:pathLst>
            </a:custGeom>
            <a:blipFill rotWithShape="1">
              <a:blip r:embed="rId5">
                <a:alphaModFix/>
              </a:blip>
              <a:stretch>
                <a:fillRect b="0" l="0" r="0" t="0"/>
              </a:stretch>
            </a:blipFill>
            <a:ln>
              <a:noFill/>
            </a:ln>
          </p:spPr>
        </p:sp>
        <p:sp>
          <p:nvSpPr>
            <p:cNvPr id="64" name="Google Shape;64;p1"/>
            <p:cNvSpPr/>
            <p:nvPr/>
          </p:nvSpPr>
          <p:spPr>
            <a:xfrm>
              <a:off x="945972" y="0"/>
              <a:ext cx="5204074" cy="5185150"/>
            </a:xfrm>
            <a:custGeom>
              <a:rect b="b" l="l" r="r" t="t"/>
              <a:pathLst>
                <a:path extrusionOk="0" h="5185150" w="5204074">
                  <a:moveTo>
                    <a:pt x="0" y="0"/>
                  </a:moveTo>
                  <a:lnTo>
                    <a:pt x="5204073" y="0"/>
                  </a:lnTo>
                  <a:lnTo>
                    <a:pt x="5204073" y="5185150"/>
                  </a:lnTo>
                  <a:lnTo>
                    <a:pt x="0" y="5185150"/>
                  </a:lnTo>
                  <a:lnTo>
                    <a:pt x="0" y="0"/>
                  </a:lnTo>
                  <a:close/>
                </a:path>
              </a:pathLst>
            </a:custGeom>
            <a:blipFill rotWithShape="1">
              <a:blip r:embed="rId6">
                <a:alphaModFix/>
              </a:blip>
              <a:stretch>
                <a:fillRect b="0" l="0" r="0" t="0"/>
              </a:stretch>
            </a:blipFill>
            <a:ln>
              <a:noFill/>
            </a:ln>
          </p:spPr>
        </p:sp>
        <p:cxnSp>
          <p:nvCxnSpPr>
            <p:cNvPr id="65" name="Google Shape;65;p1"/>
            <p:cNvCxnSpPr/>
            <p:nvPr/>
          </p:nvCxnSpPr>
          <p:spPr>
            <a:xfrm>
              <a:off x="2194688" y="5822515"/>
              <a:ext cx="6112361" cy="0"/>
            </a:xfrm>
            <a:prstGeom prst="straightConnector1">
              <a:avLst/>
            </a:prstGeom>
            <a:noFill/>
            <a:ln cap="rnd" cmpd="sng" w="25400">
              <a:solidFill>
                <a:srgbClr val="181412"/>
              </a:solidFill>
              <a:prstDash val="solid"/>
              <a:round/>
              <a:headEnd len="sm" w="sm" type="none"/>
              <a:tailEnd len="sm" w="sm" type="none"/>
            </a:ln>
          </p:spPr>
        </p:cxnSp>
        <p:sp>
          <p:nvSpPr>
            <p:cNvPr id="66" name="Google Shape;66;p1"/>
            <p:cNvSpPr/>
            <p:nvPr/>
          </p:nvSpPr>
          <p:spPr>
            <a:xfrm>
              <a:off x="3016540" y="1057337"/>
              <a:ext cx="3998964" cy="5175130"/>
            </a:xfrm>
            <a:custGeom>
              <a:rect b="b" l="l" r="r" t="t"/>
              <a:pathLst>
                <a:path extrusionOk="0" h="5175130" w="3998964">
                  <a:moveTo>
                    <a:pt x="0" y="0"/>
                  </a:moveTo>
                  <a:lnTo>
                    <a:pt x="3998964" y="0"/>
                  </a:lnTo>
                  <a:lnTo>
                    <a:pt x="3998964" y="5175130"/>
                  </a:lnTo>
                  <a:lnTo>
                    <a:pt x="0" y="5175130"/>
                  </a:lnTo>
                  <a:lnTo>
                    <a:pt x="0" y="0"/>
                  </a:lnTo>
                  <a:close/>
                </a:path>
              </a:pathLst>
            </a:custGeom>
            <a:blipFill rotWithShape="1">
              <a:blip r:embed="rId7">
                <a:alphaModFix/>
              </a:blip>
              <a:stretch>
                <a:fillRect b="0" l="0" r="0" t="0"/>
              </a:stretch>
            </a:blipFill>
            <a:ln>
              <a:noFill/>
            </a:ln>
          </p:spPr>
        </p:sp>
        <p:sp>
          <p:nvSpPr>
            <p:cNvPr id="67" name="Google Shape;67;p1"/>
            <p:cNvSpPr/>
            <p:nvPr/>
          </p:nvSpPr>
          <p:spPr>
            <a:xfrm>
              <a:off x="6150045" y="1890618"/>
              <a:ext cx="3588596" cy="5035020"/>
            </a:xfrm>
            <a:custGeom>
              <a:rect b="b" l="l" r="r" t="t"/>
              <a:pathLst>
                <a:path extrusionOk="0" h="5035020" w="3588596">
                  <a:moveTo>
                    <a:pt x="0" y="0"/>
                  </a:moveTo>
                  <a:lnTo>
                    <a:pt x="3588596" y="0"/>
                  </a:lnTo>
                  <a:lnTo>
                    <a:pt x="3588596" y="5035020"/>
                  </a:lnTo>
                  <a:lnTo>
                    <a:pt x="0" y="5035020"/>
                  </a:lnTo>
                  <a:lnTo>
                    <a:pt x="0" y="0"/>
                  </a:lnTo>
                  <a:close/>
                </a:path>
              </a:pathLst>
            </a:custGeom>
            <a:blipFill rotWithShape="1">
              <a:blip r:embed="rId8">
                <a:alphaModFix/>
              </a:blip>
              <a:stretch>
                <a:fillRect b="0" l="0" r="0" t="0"/>
              </a:stretch>
            </a:blipFill>
            <a:ln>
              <a:noFill/>
            </a:ln>
          </p:spPr>
        </p:sp>
        <p:cxnSp>
          <p:nvCxnSpPr>
            <p:cNvPr id="68" name="Google Shape;68;p1"/>
            <p:cNvCxnSpPr/>
            <p:nvPr/>
          </p:nvCxnSpPr>
          <p:spPr>
            <a:xfrm>
              <a:off x="16685042" y="4464455"/>
              <a:ext cx="7862034" cy="0"/>
            </a:xfrm>
            <a:prstGeom prst="straightConnector1">
              <a:avLst/>
            </a:prstGeom>
            <a:noFill/>
            <a:ln cap="rnd" cmpd="sng" w="25400">
              <a:solidFill>
                <a:srgbClr val="181412"/>
              </a:solidFill>
              <a:prstDash val="solid"/>
              <a:round/>
              <a:headEnd len="sm" w="sm" type="none"/>
              <a:tailEnd len="sm" w="sm" type="none"/>
            </a:ln>
          </p:spPr>
        </p:cxnSp>
        <p:cxnSp>
          <p:nvCxnSpPr>
            <p:cNvPr id="69" name="Google Shape;69;p1"/>
            <p:cNvCxnSpPr/>
            <p:nvPr/>
          </p:nvCxnSpPr>
          <p:spPr>
            <a:xfrm>
              <a:off x="14383177" y="6161562"/>
              <a:ext cx="2568054" cy="0"/>
            </a:xfrm>
            <a:prstGeom prst="straightConnector1">
              <a:avLst/>
            </a:prstGeom>
            <a:noFill/>
            <a:ln cap="rnd" cmpd="sng" w="25400">
              <a:solidFill>
                <a:srgbClr val="181412"/>
              </a:solidFill>
              <a:prstDash val="solid"/>
              <a:round/>
              <a:headEnd len="sm" w="sm" type="none"/>
              <a:tailEnd len="sm" w="sm" type="none"/>
            </a:ln>
          </p:spPr>
        </p:cxnSp>
        <p:sp>
          <p:nvSpPr>
            <p:cNvPr id="70" name="Google Shape;70;p1"/>
            <p:cNvSpPr/>
            <p:nvPr/>
          </p:nvSpPr>
          <p:spPr>
            <a:xfrm>
              <a:off x="21187564" y="1429563"/>
              <a:ext cx="2627170" cy="5052249"/>
            </a:xfrm>
            <a:custGeom>
              <a:rect b="b" l="l" r="r" t="t"/>
              <a:pathLst>
                <a:path extrusionOk="0" h="5052249" w="2627170">
                  <a:moveTo>
                    <a:pt x="0" y="0"/>
                  </a:moveTo>
                  <a:lnTo>
                    <a:pt x="2627170" y="0"/>
                  </a:lnTo>
                  <a:lnTo>
                    <a:pt x="2627170" y="5052249"/>
                  </a:lnTo>
                  <a:lnTo>
                    <a:pt x="0" y="5052249"/>
                  </a:lnTo>
                  <a:lnTo>
                    <a:pt x="0" y="0"/>
                  </a:lnTo>
                  <a:close/>
                </a:path>
              </a:pathLst>
            </a:custGeom>
            <a:blipFill rotWithShape="1">
              <a:blip r:embed="rId9">
                <a:alphaModFix/>
              </a:blip>
              <a:stretch>
                <a:fillRect b="0" l="0" r="0" t="0"/>
              </a:stretch>
            </a:blipFill>
            <a:ln>
              <a:noFill/>
            </a:ln>
          </p:spPr>
        </p:sp>
        <p:sp>
          <p:nvSpPr>
            <p:cNvPr id="71" name="Google Shape;71;p1"/>
            <p:cNvSpPr/>
            <p:nvPr/>
          </p:nvSpPr>
          <p:spPr>
            <a:xfrm>
              <a:off x="928621" y="3210145"/>
              <a:ext cx="2087919" cy="3271667"/>
            </a:xfrm>
            <a:custGeom>
              <a:rect b="b" l="l" r="r" t="t"/>
              <a:pathLst>
                <a:path extrusionOk="0" h="3271667" w="2087919">
                  <a:moveTo>
                    <a:pt x="0" y="0"/>
                  </a:moveTo>
                  <a:lnTo>
                    <a:pt x="2087919" y="0"/>
                  </a:lnTo>
                  <a:lnTo>
                    <a:pt x="2087919" y="3271667"/>
                  </a:lnTo>
                  <a:lnTo>
                    <a:pt x="0" y="3271667"/>
                  </a:lnTo>
                  <a:lnTo>
                    <a:pt x="0" y="0"/>
                  </a:lnTo>
                  <a:close/>
                </a:path>
              </a:pathLst>
            </a:custGeom>
            <a:blipFill rotWithShape="1">
              <a:blip r:embed="rId10">
                <a:alphaModFix/>
              </a:blip>
              <a:stretch>
                <a:fillRect b="0" l="0" r="0" t="0"/>
              </a:stretch>
            </a:blipFill>
            <a:ln>
              <a:noFill/>
            </a:ln>
          </p:spPr>
        </p:sp>
        <p:sp>
          <p:nvSpPr>
            <p:cNvPr id="72" name="Google Shape;72;p1"/>
            <p:cNvSpPr/>
            <p:nvPr/>
          </p:nvSpPr>
          <p:spPr>
            <a:xfrm>
              <a:off x="11323883" y="3047587"/>
              <a:ext cx="5361159" cy="3343414"/>
            </a:xfrm>
            <a:custGeom>
              <a:rect b="b" l="l" r="r" t="t"/>
              <a:pathLst>
                <a:path extrusionOk="0" h="3343414" w="5361159">
                  <a:moveTo>
                    <a:pt x="0" y="0"/>
                  </a:moveTo>
                  <a:lnTo>
                    <a:pt x="5361159" y="0"/>
                  </a:lnTo>
                  <a:lnTo>
                    <a:pt x="5361159" y="3343414"/>
                  </a:lnTo>
                  <a:lnTo>
                    <a:pt x="0" y="3343414"/>
                  </a:lnTo>
                  <a:lnTo>
                    <a:pt x="0" y="0"/>
                  </a:lnTo>
                  <a:close/>
                </a:path>
              </a:pathLst>
            </a:custGeom>
            <a:blipFill rotWithShape="1">
              <a:blip r:embed="rId11">
                <a:alphaModFix/>
              </a:blip>
              <a:stretch>
                <a:fillRect b="0" l="0" r="0" t="0"/>
              </a:stretch>
            </a:blipFill>
            <a:ln>
              <a:noFill/>
            </a:ln>
          </p:spPr>
        </p:sp>
        <p:sp>
          <p:nvSpPr>
            <p:cNvPr id="73" name="Google Shape;73;p1"/>
            <p:cNvSpPr/>
            <p:nvPr/>
          </p:nvSpPr>
          <p:spPr>
            <a:xfrm>
              <a:off x="16734094" y="2915196"/>
              <a:ext cx="2153841" cy="3896751"/>
            </a:xfrm>
            <a:custGeom>
              <a:rect b="b" l="l" r="r" t="t"/>
              <a:pathLst>
                <a:path extrusionOk="0" h="3896751" w="2153841">
                  <a:moveTo>
                    <a:pt x="0" y="0"/>
                  </a:moveTo>
                  <a:lnTo>
                    <a:pt x="2153841" y="0"/>
                  </a:lnTo>
                  <a:lnTo>
                    <a:pt x="2153841" y="3896751"/>
                  </a:lnTo>
                  <a:lnTo>
                    <a:pt x="0" y="3896751"/>
                  </a:lnTo>
                  <a:lnTo>
                    <a:pt x="0" y="0"/>
                  </a:lnTo>
                  <a:close/>
                </a:path>
              </a:pathLst>
            </a:custGeom>
            <a:blipFill rotWithShape="1">
              <a:blip r:embed="rId12">
                <a:alphaModFix/>
              </a:blip>
              <a:stretch>
                <a:fillRect b="0" l="0" r="0" t="0"/>
              </a:stretch>
            </a:blipFill>
            <a:ln>
              <a:noFill/>
            </a:ln>
          </p:spPr>
        </p:sp>
        <p:sp>
          <p:nvSpPr>
            <p:cNvPr id="74" name="Google Shape;74;p1"/>
            <p:cNvSpPr/>
            <p:nvPr/>
          </p:nvSpPr>
          <p:spPr>
            <a:xfrm flipH="1">
              <a:off x="10688179" y="1890618"/>
              <a:ext cx="2020933" cy="4341849"/>
            </a:xfrm>
            <a:custGeom>
              <a:rect b="b" l="l" r="r" t="t"/>
              <a:pathLst>
                <a:path extrusionOk="0" h="4341849" w="2020933">
                  <a:moveTo>
                    <a:pt x="2020933" y="0"/>
                  </a:moveTo>
                  <a:lnTo>
                    <a:pt x="0" y="0"/>
                  </a:lnTo>
                  <a:lnTo>
                    <a:pt x="0" y="4341849"/>
                  </a:lnTo>
                  <a:lnTo>
                    <a:pt x="2020933" y="4341849"/>
                  </a:lnTo>
                  <a:lnTo>
                    <a:pt x="2020933" y="0"/>
                  </a:lnTo>
                  <a:close/>
                </a:path>
              </a:pathLst>
            </a:custGeom>
            <a:blipFill rotWithShape="1">
              <a:blip r:embed="rId13">
                <a:alphaModFix/>
              </a:blip>
              <a:stretch>
                <a:fillRect b="0" l="0" r="0" t="0"/>
              </a:stretch>
            </a:blipFill>
            <a:ln>
              <a:noFill/>
            </a:ln>
          </p:spPr>
        </p:sp>
        <p:sp>
          <p:nvSpPr>
            <p:cNvPr id="75" name="Google Shape;75;p1"/>
            <p:cNvSpPr/>
            <p:nvPr/>
          </p:nvSpPr>
          <p:spPr>
            <a:xfrm>
              <a:off x="14538331" y="4317629"/>
              <a:ext cx="1854726" cy="2073372"/>
            </a:xfrm>
            <a:custGeom>
              <a:rect b="b" l="l" r="r" t="t"/>
              <a:pathLst>
                <a:path extrusionOk="0" h="2073372" w="1854726">
                  <a:moveTo>
                    <a:pt x="0" y="0"/>
                  </a:moveTo>
                  <a:lnTo>
                    <a:pt x="1854726" y="0"/>
                  </a:lnTo>
                  <a:lnTo>
                    <a:pt x="1854726" y="2073372"/>
                  </a:lnTo>
                  <a:lnTo>
                    <a:pt x="0" y="2073372"/>
                  </a:lnTo>
                  <a:lnTo>
                    <a:pt x="0" y="0"/>
                  </a:lnTo>
                  <a:close/>
                </a:path>
              </a:pathLst>
            </a:custGeom>
            <a:blipFill rotWithShape="1">
              <a:blip r:embed="rId14">
                <a:alphaModFix/>
              </a:blip>
              <a:stretch>
                <a:fillRect b="0" l="0" r="0" t="0"/>
              </a:stretch>
            </a:blipFill>
            <a:ln>
              <a:noFill/>
            </a:ln>
          </p:spPr>
        </p:sp>
        <p:sp>
          <p:nvSpPr>
            <p:cNvPr id="76" name="Google Shape;76;p1"/>
            <p:cNvSpPr/>
            <p:nvPr/>
          </p:nvSpPr>
          <p:spPr>
            <a:xfrm>
              <a:off x="9532757" y="4341606"/>
              <a:ext cx="1676778" cy="2049395"/>
            </a:xfrm>
            <a:custGeom>
              <a:rect b="b" l="l" r="r" t="t"/>
              <a:pathLst>
                <a:path extrusionOk="0" h="2049395" w="1676778">
                  <a:moveTo>
                    <a:pt x="0" y="0"/>
                  </a:moveTo>
                  <a:lnTo>
                    <a:pt x="1676778" y="0"/>
                  </a:lnTo>
                  <a:lnTo>
                    <a:pt x="1676778" y="2049395"/>
                  </a:lnTo>
                  <a:lnTo>
                    <a:pt x="0" y="2049395"/>
                  </a:lnTo>
                  <a:lnTo>
                    <a:pt x="0" y="0"/>
                  </a:lnTo>
                  <a:close/>
                </a:path>
              </a:pathLst>
            </a:custGeom>
            <a:blipFill rotWithShape="1">
              <a:blip r:embed="rId15">
                <a:alphaModFix/>
              </a:blip>
              <a:stretch>
                <a:fillRect b="0" l="0" r="0" t="0"/>
              </a:stretch>
            </a:blipFill>
            <a:ln>
              <a:noFill/>
            </a:ln>
          </p:spPr>
        </p:sp>
      </p:grpSp>
      <p:sp>
        <p:nvSpPr>
          <p:cNvPr id="77" name="Google Shape;77;p1"/>
          <p:cNvSpPr txBox="1"/>
          <p:nvPr/>
        </p:nvSpPr>
        <p:spPr>
          <a:xfrm>
            <a:off x="68200" y="1619650"/>
            <a:ext cx="17661300" cy="2844600"/>
          </a:xfrm>
          <a:prstGeom prst="rect">
            <a:avLst/>
          </a:prstGeom>
          <a:noFill/>
          <a:ln>
            <a:noFill/>
          </a:ln>
        </p:spPr>
        <p:txBody>
          <a:bodyPr anchorCtr="0" anchor="t" bIns="0" lIns="0" spcFirstLastPara="1" rIns="0" wrap="square" tIns="0">
            <a:spAutoFit/>
          </a:bodyPr>
          <a:lstStyle/>
          <a:p>
            <a:pPr indent="0" lvl="0" marL="0" marR="0" rtl="0" algn="ctr">
              <a:lnSpc>
                <a:spcPct val="139998"/>
              </a:lnSpc>
              <a:spcBef>
                <a:spcPts val="0"/>
              </a:spcBef>
              <a:spcAft>
                <a:spcPts val="0"/>
              </a:spcAft>
              <a:buNone/>
            </a:pPr>
            <a:r>
              <a:rPr b="1" lang="en-US" sz="7700">
                <a:solidFill>
                  <a:srgbClr val="181412"/>
                </a:solidFill>
              </a:rPr>
              <a:t>Ứng Dụng Association Rules Để Cải Thiện Cửa Hàng Tạp Hóa Tự Chọn</a:t>
            </a:r>
            <a:endParaRPr b="1" sz="7700"/>
          </a:p>
        </p:txBody>
      </p:sp>
      <p:sp>
        <p:nvSpPr>
          <p:cNvPr id="78" name="Google Shape;78;p1"/>
          <p:cNvSpPr txBox="1"/>
          <p:nvPr/>
        </p:nvSpPr>
        <p:spPr>
          <a:xfrm>
            <a:off x="4462175" y="4522700"/>
            <a:ext cx="5405400" cy="1775100"/>
          </a:xfrm>
          <a:prstGeom prst="rect">
            <a:avLst/>
          </a:prstGeom>
          <a:noFill/>
          <a:ln>
            <a:noFill/>
          </a:ln>
        </p:spPr>
        <p:txBody>
          <a:bodyPr anchorCtr="0" anchor="t" bIns="0" lIns="0" spcFirstLastPara="1" rIns="0" wrap="square" tIns="0">
            <a:normAutofit fontScale="62500" lnSpcReduction="10000"/>
          </a:bodyPr>
          <a:lstStyle/>
          <a:p>
            <a:pPr indent="0" lvl="0" marL="0" marR="0" rtl="0" algn="l">
              <a:lnSpc>
                <a:spcPct val="139998"/>
              </a:lnSpc>
              <a:spcBef>
                <a:spcPts val="0"/>
              </a:spcBef>
              <a:spcAft>
                <a:spcPts val="0"/>
              </a:spcAft>
              <a:buNone/>
            </a:pPr>
            <a:r>
              <a:rPr b="1" lang="en-US" sz="5000">
                <a:solidFill>
                  <a:srgbClr val="181412"/>
                </a:solidFill>
              </a:rPr>
              <a:t>Học viên:</a:t>
            </a:r>
            <a:endParaRPr b="1" sz="5000">
              <a:solidFill>
                <a:srgbClr val="181412"/>
              </a:solidFill>
            </a:endParaRPr>
          </a:p>
          <a:p>
            <a:pPr indent="-427037" lvl="0" marL="914400" marR="0" rtl="0" algn="l">
              <a:lnSpc>
                <a:spcPct val="139998"/>
              </a:lnSpc>
              <a:spcBef>
                <a:spcPts val="0"/>
              </a:spcBef>
              <a:spcAft>
                <a:spcPts val="0"/>
              </a:spcAft>
              <a:buClr>
                <a:srgbClr val="181412"/>
              </a:buClr>
              <a:buSzPct val="100000"/>
              <a:buChar char="●"/>
            </a:pPr>
            <a:r>
              <a:rPr b="1" lang="en-US" sz="5000">
                <a:solidFill>
                  <a:srgbClr val="181412"/>
                </a:solidFill>
              </a:rPr>
              <a:t>Nguyễn Tuấn Vũ</a:t>
            </a:r>
            <a:endParaRPr b="1" sz="5000">
              <a:solidFill>
                <a:srgbClr val="181412"/>
              </a:solidFill>
            </a:endParaRPr>
          </a:p>
          <a:p>
            <a:pPr indent="-427037" lvl="0" marL="914400" marR="0" rtl="0" algn="l">
              <a:lnSpc>
                <a:spcPct val="139998"/>
              </a:lnSpc>
              <a:spcBef>
                <a:spcPts val="0"/>
              </a:spcBef>
              <a:spcAft>
                <a:spcPts val="0"/>
              </a:spcAft>
              <a:buClr>
                <a:srgbClr val="181412"/>
              </a:buClr>
              <a:buSzPct val="100000"/>
              <a:buChar char="●"/>
            </a:pPr>
            <a:r>
              <a:rPr b="1" lang="en-US" sz="5000">
                <a:solidFill>
                  <a:srgbClr val="181412"/>
                </a:solidFill>
              </a:rPr>
              <a:t>Trần Chí Bảo</a:t>
            </a:r>
            <a:endParaRPr b="1" sz="5000">
              <a:solidFill>
                <a:srgbClr val="18141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c433677b6c_1_30"/>
          <p:cNvSpPr txBox="1"/>
          <p:nvPr/>
        </p:nvSpPr>
        <p:spPr>
          <a:xfrm>
            <a:off x="3233075" y="499650"/>
            <a:ext cx="12609000" cy="1242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850">
                <a:solidFill>
                  <a:schemeClr val="dk1"/>
                </a:solidFill>
                <a:highlight>
                  <a:srgbClr val="F7F7F7"/>
                </a:highlight>
                <a:latin typeface="Courier New"/>
                <a:ea typeface="Courier New"/>
                <a:cs typeface="Courier New"/>
                <a:sym typeface="Courier New"/>
              </a:rPr>
              <a:t>frequently_bought = apriori(df, min_support=</a:t>
            </a:r>
            <a:r>
              <a:rPr lang="en-US" sz="1850">
                <a:solidFill>
                  <a:srgbClr val="116644"/>
                </a:solidFill>
                <a:highlight>
                  <a:srgbClr val="F7F7F7"/>
                </a:highlight>
                <a:latin typeface="Courier New"/>
                <a:ea typeface="Courier New"/>
                <a:cs typeface="Courier New"/>
                <a:sym typeface="Courier New"/>
              </a:rPr>
              <a:t>0.2</a:t>
            </a:r>
            <a:r>
              <a:rPr lang="en-US" sz="1850">
                <a:solidFill>
                  <a:schemeClr val="dk1"/>
                </a:solidFill>
                <a:highlight>
                  <a:srgbClr val="F7F7F7"/>
                </a:highlight>
                <a:latin typeface="Courier New"/>
                <a:ea typeface="Courier New"/>
                <a:cs typeface="Courier New"/>
                <a:sym typeface="Courier New"/>
              </a:rPr>
              <a:t>, use_colnames=</a:t>
            </a:r>
            <a:r>
              <a:rPr lang="en-US" sz="1850">
                <a:solidFill>
                  <a:srgbClr val="0000FF"/>
                </a:solidFill>
                <a:highlight>
                  <a:srgbClr val="F7F7F7"/>
                </a:highlight>
                <a:latin typeface="Courier New"/>
                <a:ea typeface="Courier New"/>
                <a:cs typeface="Courier New"/>
                <a:sym typeface="Courier New"/>
              </a:rPr>
              <a:t>True</a:t>
            </a:r>
            <a:r>
              <a:rPr lang="en-US" sz="1850">
                <a:solidFill>
                  <a:schemeClr val="dk1"/>
                </a:solidFill>
                <a:highlight>
                  <a:srgbClr val="F7F7F7"/>
                </a:highlight>
                <a:latin typeface="Courier New"/>
                <a:ea typeface="Courier New"/>
                <a:cs typeface="Courier New"/>
                <a:sym typeface="Courier New"/>
              </a:rPr>
              <a:t>, verbose=</a:t>
            </a:r>
            <a:r>
              <a:rPr lang="en-US" sz="1850">
                <a:solidFill>
                  <a:srgbClr val="116644"/>
                </a:solidFill>
                <a:highlight>
                  <a:srgbClr val="F7F7F7"/>
                </a:highlight>
                <a:latin typeface="Courier New"/>
                <a:ea typeface="Courier New"/>
                <a:cs typeface="Courier New"/>
                <a:sym typeface="Courier New"/>
              </a:rPr>
              <a:t>1</a:t>
            </a:r>
            <a:r>
              <a:rPr lang="en-US" sz="1850">
                <a:solidFill>
                  <a:schemeClr val="dk1"/>
                </a:solidFill>
                <a:highlight>
                  <a:srgbClr val="F7F7F7"/>
                </a:highlight>
                <a:latin typeface="Courier New"/>
                <a:ea typeface="Courier New"/>
                <a:cs typeface="Courier New"/>
                <a:sym typeface="Courier New"/>
              </a:rPr>
              <a:t>)</a:t>
            </a:r>
            <a:endParaRPr sz="18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795E26"/>
                </a:solidFill>
                <a:highlight>
                  <a:srgbClr val="F7F7F7"/>
                </a:highlight>
                <a:latin typeface="Courier New"/>
                <a:ea typeface="Courier New"/>
                <a:cs typeface="Courier New"/>
                <a:sym typeface="Courier New"/>
              </a:rPr>
              <a:t>print</a:t>
            </a:r>
            <a:r>
              <a:rPr lang="en-US" sz="1850">
                <a:solidFill>
                  <a:schemeClr val="dk1"/>
                </a:solidFill>
                <a:highlight>
                  <a:srgbClr val="F7F7F7"/>
                </a:highlight>
                <a:latin typeface="Courier New"/>
                <a:ea typeface="Courier New"/>
                <a:cs typeface="Courier New"/>
                <a:sym typeface="Courier New"/>
              </a:rPr>
              <a:t>(</a:t>
            </a:r>
            <a:r>
              <a:rPr lang="en-US" sz="1850">
                <a:solidFill>
                  <a:srgbClr val="0000FF"/>
                </a:solidFill>
                <a:highlight>
                  <a:srgbClr val="F7F7F7"/>
                </a:highlight>
                <a:latin typeface="Courier New"/>
                <a:ea typeface="Courier New"/>
                <a:cs typeface="Courier New"/>
                <a:sym typeface="Courier New"/>
              </a:rPr>
              <a:t>f</a:t>
            </a:r>
            <a:r>
              <a:rPr lang="en-US" sz="1850">
                <a:solidFill>
                  <a:srgbClr val="A31515"/>
                </a:solidFill>
                <a:highlight>
                  <a:srgbClr val="F7F7F7"/>
                </a:highlight>
                <a:latin typeface="Courier New"/>
                <a:ea typeface="Courier New"/>
                <a:cs typeface="Courier New"/>
                <a:sym typeface="Courier New"/>
              </a:rPr>
              <a:t>"The number of frequently purchased items is: </a:t>
            </a:r>
            <a:r>
              <a:rPr lang="en-US" sz="1850">
                <a:solidFill>
                  <a:schemeClr val="dk1"/>
                </a:solidFill>
                <a:highlight>
                  <a:srgbClr val="F7F7F7"/>
                </a:highlight>
                <a:latin typeface="Courier New"/>
                <a:ea typeface="Courier New"/>
                <a:cs typeface="Courier New"/>
                <a:sym typeface="Courier New"/>
              </a:rPr>
              <a:t>{</a:t>
            </a:r>
            <a:r>
              <a:rPr lang="en-US" sz="1850">
                <a:solidFill>
                  <a:srgbClr val="795E26"/>
                </a:solidFill>
                <a:highlight>
                  <a:srgbClr val="F7F7F7"/>
                </a:highlight>
                <a:latin typeface="Courier New"/>
                <a:ea typeface="Courier New"/>
                <a:cs typeface="Courier New"/>
                <a:sym typeface="Courier New"/>
              </a:rPr>
              <a:t>len</a:t>
            </a:r>
            <a:r>
              <a:rPr lang="en-US" sz="1850">
                <a:solidFill>
                  <a:schemeClr val="dk1"/>
                </a:solidFill>
                <a:highlight>
                  <a:srgbClr val="F7F7F7"/>
                </a:highlight>
                <a:latin typeface="Courier New"/>
                <a:ea typeface="Courier New"/>
                <a:cs typeface="Courier New"/>
                <a:sym typeface="Courier New"/>
              </a:rPr>
              <a:t>(frequently_bought)}</a:t>
            </a:r>
            <a:r>
              <a:rPr lang="en-US" sz="1850">
                <a:solidFill>
                  <a:srgbClr val="A31515"/>
                </a:solidFill>
                <a:highlight>
                  <a:srgbClr val="F7F7F7"/>
                </a:highlight>
                <a:latin typeface="Courier New"/>
                <a:ea typeface="Courier New"/>
                <a:cs typeface="Courier New"/>
                <a:sym typeface="Courier New"/>
              </a:rPr>
              <a:t>"</a:t>
            </a:r>
            <a:r>
              <a:rPr lang="en-US" sz="1850">
                <a:solidFill>
                  <a:schemeClr val="dk1"/>
                </a:solidFill>
                <a:highlight>
                  <a:srgbClr val="F7F7F7"/>
                </a:highlight>
                <a:latin typeface="Courier New"/>
                <a:ea typeface="Courier New"/>
                <a:cs typeface="Courier New"/>
                <a:sym typeface="Courier New"/>
              </a:rPr>
              <a:t>)</a:t>
            </a:r>
            <a:endParaRPr sz="18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chemeClr val="dk1"/>
                </a:solidFill>
                <a:highlight>
                  <a:srgbClr val="F7F7F7"/>
                </a:highlight>
                <a:latin typeface="Courier New"/>
                <a:ea typeface="Courier New"/>
                <a:cs typeface="Courier New"/>
                <a:sym typeface="Courier New"/>
              </a:rPr>
              <a:t>frequently_bought</a:t>
            </a:r>
            <a:endParaRPr sz="1850">
              <a:solidFill>
                <a:schemeClr val="dk1"/>
              </a:solidFill>
              <a:highlight>
                <a:srgbClr val="F7F7F7"/>
              </a:highlight>
              <a:latin typeface="Courier New"/>
              <a:ea typeface="Courier New"/>
              <a:cs typeface="Courier New"/>
              <a:sym typeface="Courier New"/>
            </a:endParaRPr>
          </a:p>
        </p:txBody>
      </p:sp>
      <p:pic>
        <p:nvPicPr>
          <p:cNvPr id="150" name="Google Shape;150;g2c433677b6c_1_30"/>
          <p:cNvPicPr preferRelativeResize="0"/>
          <p:nvPr/>
        </p:nvPicPr>
        <p:blipFill>
          <a:blip r:embed="rId3">
            <a:alphaModFix/>
          </a:blip>
          <a:stretch>
            <a:fillRect/>
          </a:stretch>
        </p:blipFill>
        <p:spPr>
          <a:xfrm>
            <a:off x="857800" y="1741950"/>
            <a:ext cx="6019800" cy="7275775"/>
          </a:xfrm>
          <a:prstGeom prst="rect">
            <a:avLst/>
          </a:prstGeom>
          <a:noFill/>
          <a:ln>
            <a:noFill/>
          </a:ln>
        </p:spPr>
      </p:pic>
      <p:sp>
        <p:nvSpPr>
          <p:cNvPr id="151" name="Google Shape;151;g2c433677b6c_1_30"/>
          <p:cNvSpPr txBox="1"/>
          <p:nvPr/>
        </p:nvSpPr>
        <p:spPr>
          <a:xfrm>
            <a:off x="8494075" y="8180650"/>
            <a:ext cx="9052500" cy="26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2"/>
                </a:solidFill>
              </a:rPr>
              <a:t>=&gt; Số lượng itemsets được khách hàng thường xuyên mua gồm có tổng cộng 66 itemsets, phần lớn thuộc về Banana và Cheese</a:t>
            </a:r>
            <a:endParaRPr b="1" sz="2900">
              <a:solidFill>
                <a:schemeClr val="dk2"/>
              </a:solidFill>
            </a:endParaRPr>
          </a:p>
        </p:txBody>
      </p:sp>
      <p:pic>
        <p:nvPicPr>
          <p:cNvPr id="152" name="Google Shape;152;g2c433677b6c_1_30"/>
          <p:cNvPicPr preferRelativeResize="0"/>
          <p:nvPr/>
        </p:nvPicPr>
        <p:blipFill>
          <a:blip r:embed="rId4">
            <a:alphaModFix/>
          </a:blip>
          <a:stretch>
            <a:fillRect/>
          </a:stretch>
        </p:blipFill>
        <p:spPr>
          <a:xfrm>
            <a:off x="7965075" y="1428450"/>
            <a:ext cx="8641075" cy="6428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c433677b6c_1_39"/>
          <p:cNvSpPr txBox="1"/>
          <p:nvPr/>
        </p:nvSpPr>
        <p:spPr>
          <a:xfrm>
            <a:off x="2351300" y="676000"/>
            <a:ext cx="14872200" cy="1242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850">
                <a:solidFill>
                  <a:schemeClr val="dk1"/>
                </a:solidFill>
                <a:highlight>
                  <a:srgbClr val="F7F7F7"/>
                </a:highlight>
                <a:latin typeface="Courier New"/>
                <a:ea typeface="Courier New"/>
                <a:cs typeface="Courier New"/>
                <a:sym typeface="Courier New"/>
              </a:rPr>
              <a:t>rules = association_rules(frequently_bought, metric = </a:t>
            </a:r>
            <a:r>
              <a:rPr lang="en-US" sz="1850">
                <a:solidFill>
                  <a:srgbClr val="A31515"/>
                </a:solidFill>
                <a:highlight>
                  <a:srgbClr val="F7F7F7"/>
                </a:highlight>
                <a:latin typeface="Courier New"/>
                <a:ea typeface="Courier New"/>
                <a:cs typeface="Courier New"/>
                <a:sym typeface="Courier New"/>
              </a:rPr>
              <a:t>"confidence"</a:t>
            </a:r>
            <a:r>
              <a:rPr lang="en-US" sz="1850">
                <a:solidFill>
                  <a:schemeClr val="dk1"/>
                </a:solidFill>
                <a:highlight>
                  <a:srgbClr val="F7F7F7"/>
                </a:highlight>
                <a:latin typeface="Courier New"/>
                <a:ea typeface="Courier New"/>
                <a:cs typeface="Courier New"/>
                <a:sym typeface="Courier New"/>
              </a:rPr>
              <a:t>, min_threshold = </a:t>
            </a:r>
            <a:r>
              <a:rPr lang="en-US" sz="1850">
                <a:solidFill>
                  <a:srgbClr val="116644"/>
                </a:solidFill>
                <a:highlight>
                  <a:srgbClr val="F7F7F7"/>
                </a:highlight>
                <a:latin typeface="Courier New"/>
                <a:ea typeface="Courier New"/>
                <a:cs typeface="Courier New"/>
                <a:sym typeface="Courier New"/>
              </a:rPr>
              <a:t>0.5</a:t>
            </a:r>
            <a:r>
              <a:rPr lang="en-US" sz="1850">
                <a:solidFill>
                  <a:schemeClr val="dk1"/>
                </a:solidFill>
                <a:highlight>
                  <a:srgbClr val="F7F7F7"/>
                </a:highlight>
                <a:latin typeface="Courier New"/>
                <a:ea typeface="Courier New"/>
                <a:cs typeface="Courier New"/>
                <a:sym typeface="Courier New"/>
              </a:rPr>
              <a:t>)</a:t>
            </a:r>
            <a:endParaRPr sz="18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795E26"/>
                </a:solidFill>
                <a:highlight>
                  <a:srgbClr val="F7F7F7"/>
                </a:highlight>
                <a:latin typeface="Courier New"/>
                <a:ea typeface="Courier New"/>
                <a:cs typeface="Courier New"/>
                <a:sym typeface="Courier New"/>
              </a:rPr>
              <a:t>print</a:t>
            </a:r>
            <a:r>
              <a:rPr lang="en-US" sz="1850">
                <a:solidFill>
                  <a:schemeClr val="dk1"/>
                </a:solidFill>
                <a:highlight>
                  <a:srgbClr val="F7F7F7"/>
                </a:highlight>
                <a:latin typeface="Courier New"/>
                <a:ea typeface="Courier New"/>
                <a:cs typeface="Courier New"/>
                <a:sym typeface="Courier New"/>
              </a:rPr>
              <a:t>(</a:t>
            </a:r>
            <a:r>
              <a:rPr lang="en-US" sz="1850">
                <a:solidFill>
                  <a:srgbClr val="0000FF"/>
                </a:solidFill>
                <a:highlight>
                  <a:srgbClr val="F7F7F7"/>
                </a:highlight>
                <a:latin typeface="Courier New"/>
                <a:ea typeface="Courier New"/>
                <a:cs typeface="Courier New"/>
                <a:sym typeface="Courier New"/>
              </a:rPr>
              <a:t>f</a:t>
            </a:r>
            <a:r>
              <a:rPr lang="en-US" sz="1850">
                <a:solidFill>
                  <a:srgbClr val="A31515"/>
                </a:solidFill>
                <a:highlight>
                  <a:srgbClr val="F7F7F7"/>
                </a:highlight>
                <a:latin typeface="Courier New"/>
                <a:ea typeface="Courier New"/>
                <a:cs typeface="Courier New"/>
                <a:sym typeface="Courier New"/>
              </a:rPr>
              <a:t>"The number of rules = </a:t>
            </a:r>
            <a:r>
              <a:rPr lang="en-US" sz="1850">
                <a:solidFill>
                  <a:schemeClr val="dk1"/>
                </a:solidFill>
                <a:highlight>
                  <a:srgbClr val="F7F7F7"/>
                </a:highlight>
                <a:latin typeface="Courier New"/>
                <a:ea typeface="Courier New"/>
                <a:cs typeface="Courier New"/>
                <a:sym typeface="Courier New"/>
              </a:rPr>
              <a:t>{</a:t>
            </a:r>
            <a:r>
              <a:rPr lang="en-US" sz="1850">
                <a:solidFill>
                  <a:srgbClr val="795E26"/>
                </a:solidFill>
                <a:highlight>
                  <a:srgbClr val="F7F7F7"/>
                </a:highlight>
                <a:latin typeface="Courier New"/>
                <a:ea typeface="Courier New"/>
                <a:cs typeface="Courier New"/>
                <a:sym typeface="Courier New"/>
              </a:rPr>
              <a:t>len</a:t>
            </a:r>
            <a:r>
              <a:rPr lang="en-US" sz="1850">
                <a:solidFill>
                  <a:schemeClr val="dk1"/>
                </a:solidFill>
                <a:highlight>
                  <a:srgbClr val="F7F7F7"/>
                </a:highlight>
                <a:latin typeface="Courier New"/>
                <a:ea typeface="Courier New"/>
                <a:cs typeface="Courier New"/>
                <a:sym typeface="Courier New"/>
              </a:rPr>
              <a:t>(rules)}</a:t>
            </a:r>
            <a:r>
              <a:rPr lang="en-US" sz="1850">
                <a:solidFill>
                  <a:srgbClr val="A31515"/>
                </a:solidFill>
                <a:highlight>
                  <a:srgbClr val="F7F7F7"/>
                </a:highlight>
                <a:latin typeface="Courier New"/>
                <a:ea typeface="Courier New"/>
                <a:cs typeface="Courier New"/>
                <a:sym typeface="Courier New"/>
              </a:rPr>
              <a:t>"</a:t>
            </a:r>
            <a:r>
              <a:rPr lang="en-US" sz="1850">
                <a:solidFill>
                  <a:schemeClr val="dk1"/>
                </a:solidFill>
                <a:highlight>
                  <a:srgbClr val="F7F7F7"/>
                </a:highlight>
                <a:latin typeface="Courier New"/>
                <a:ea typeface="Courier New"/>
                <a:cs typeface="Courier New"/>
                <a:sym typeface="Courier New"/>
              </a:rPr>
              <a:t>)</a:t>
            </a:r>
            <a:endParaRPr sz="18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chemeClr val="dk1"/>
                </a:solidFill>
                <a:highlight>
                  <a:srgbClr val="F7F7F7"/>
                </a:highlight>
                <a:latin typeface="Courier New"/>
                <a:ea typeface="Courier New"/>
                <a:cs typeface="Courier New"/>
                <a:sym typeface="Courier New"/>
              </a:rPr>
              <a:t>rules</a:t>
            </a:r>
            <a:endParaRPr sz="1850">
              <a:solidFill>
                <a:schemeClr val="dk1"/>
              </a:solidFill>
              <a:highlight>
                <a:srgbClr val="F7F7F7"/>
              </a:highlight>
              <a:latin typeface="Courier New"/>
              <a:ea typeface="Courier New"/>
              <a:cs typeface="Courier New"/>
              <a:sym typeface="Courier New"/>
            </a:endParaRPr>
          </a:p>
        </p:txBody>
      </p:sp>
      <p:pic>
        <p:nvPicPr>
          <p:cNvPr id="158" name="Google Shape;158;g2c433677b6c_1_39"/>
          <p:cNvPicPr preferRelativeResize="0"/>
          <p:nvPr/>
        </p:nvPicPr>
        <p:blipFill>
          <a:blip r:embed="rId3">
            <a:alphaModFix/>
          </a:blip>
          <a:stretch>
            <a:fillRect/>
          </a:stretch>
        </p:blipFill>
        <p:spPr>
          <a:xfrm>
            <a:off x="387525" y="2129475"/>
            <a:ext cx="17217950" cy="5747425"/>
          </a:xfrm>
          <a:prstGeom prst="rect">
            <a:avLst/>
          </a:prstGeom>
          <a:noFill/>
          <a:ln>
            <a:noFill/>
          </a:ln>
        </p:spPr>
      </p:pic>
      <p:sp>
        <p:nvSpPr>
          <p:cNvPr id="159" name="Google Shape;159;g2c433677b6c_1_39"/>
          <p:cNvSpPr txBox="1"/>
          <p:nvPr/>
        </p:nvSpPr>
        <p:spPr>
          <a:xfrm>
            <a:off x="764175" y="8259000"/>
            <a:ext cx="16282800" cy="17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chemeClr val="dk2"/>
                </a:solidFill>
              </a:rPr>
              <a:t>Có tất cả 45 cặp itemsets có mức confidence đều đạt trên 50% =&gt; mua antecedents thì tỉ lệ 50% khách hàng sẽ mua </a:t>
            </a:r>
            <a:r>
              <a:rPr b="1" lang="en-US" sz="3600">
                <a:solidFill>
                  <a:schemeClr val="dk2"/>
                </a:solidFill>
              </a:rPr>
              <a:t>consequents</a:t>
            </a:r>
            <a:endParaRPr b="1" sz="36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2c433677b6c_1_12"/>
          <p:cNvPicPr preferRelativeResize="0"/>
          <p:nvPr/>
        </p:nvPicPr>
        <p:blipFill rotWithShape="1">
          <a:blip r:embed="rId3">
            <a:alphaModFix/>
          </a:blip>
          <a:srcRect b="0" l="14144" r="4936" t="5962"/>
          <a:stretch/>
        </p:blipFill>
        <p:spPr>
          <a:xfrm>
            <a:off x="2229013" y="3429000"/>
            <a:ext cx="13829974" cy="6858000"/>
          </a:xfrm>
          <a:prstGeom prst="rect">
            <a:avLst/>
          </a:prstGeom>
          <a:noFill/>
          <a:ln>
            <a:noFill/>
          </a:ln>
        </p:spPr>
      </p:pic>
      <p:sp>
        <p:nvSpPr>
          <p:cNvPr id="165" name="Google Shape;165;g2c433677b6c_1_12"/>
          <p:cNvSpPr txBox="1"/>
          <p:nvPr/>
        </p:nvSpPr>
        <p:spPr>
          <a:xfrm>
            <a:off x="6601700" y="166550"/>
            <a:ext cx="9710700" cy="30567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US" sz="1250">
                <a:solidFill>
                  <a:srgbClr val="AF00DB"/>
                </a:solidFill>
                <a:highlight>
                  <a:srgbClr val="F7F7F7"/>
                </a:highlight>
                <a:latin typeface="Courier New"/>
                <a:ea typeface="Courier New"/>
                <a:cs typeface="Courier New"/>
                <a:sym typeface="Courier New"/>
              </a:rPr>
              <a:t>import</a:t>
            </a:r>
            <a:r>
              <a:rPr lang="en-US" sz="1250">
                <a:solidFill>
                  <a:schemeClr val="dk1"/>
                </a:solidFill>
                <a:highlight>
                  <a:srgbClr val="F7F7F7"/>
                </a:highlight>
                <a:latin typeface="Courier New"/>
                <a:ea typeface="Courier New"/>
                <a:cs typeface="Courier New"/>
                <a:sym typeface="Courier New"/>
              </a:rPr>
              <a:t> pandas </a:t>
            </a:r>
            <a:r>
              <a:rPr lang="en-US" sz="1250">
                <a:solidFill>
                  <a:srgbClr val="AF00DB"/>
                </a:solidFill>
                <a:highlight>
                  <a:srgbClr val="F7F7F7"/>
                </a:highlight>
                <a:latin typeface="Courier New"/>
                <a:ea typeface="Courier New"/>
                <a:cs typeface="Courier New"/>
                <a:sym typeface="Courier New"/>
              </a:rPr>
              <a:t>as</a:t>
            </a:r>
            <a:r>
              <a:rPr lang="en-US" sz="1250">
                <a:solidFill>
                  <a:schemeClr val="dk1"/>
                </a:solidFill>
                <a:highlight>
                  <a:srgbClr val="F7F7F7"/>
                </a:highlight>
                <a:latin typeface="Courier New"/>
                <a:ea typeface="Courier New"/>
                <a:cs typeface="Courier New"/>
                <a:sym typeface="Courier New"/>
              </a:rPr>
              <a:t> pd</a:t>
            </a:r>
            <a:endParaRPr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50">
                <a:solidFill>
                  <a:srgbClr val="AF00DB"/>
                </a:solidFill>
                <a:highlight>
                  <a:srgbClr val="F7F7F7"/>
                </a:highlight>
                <a:latin typeface="Courier New"/>
                <a:ea typeface="Courier New"/>
                <a:cs typeface="Courier New"/>
                <a:sym typeface="Courier New"/>
              </a:rPr>
              <a:t>import</a:t>
            </a:r>
            <a:r>
              <a:rPr lang="en-US" sz="1250">
                <a:solidFill>
                  <a:schemeClr val="dk1"/>
                </a:solidFill>
                <a:highlight>
                  <a:srgbClr val="F7F7F7"/>
                </a:highlight>
                <a:latin typeface="Courier New"/>
                <a:ea typeface="Courier New"/>
                <a:cs typeface="Courier New"/>
                <a:sym typeface="Courier New"/>
              </a:rPr>
              <a:t> networkx </a:t>
            </a:r>
            <a:r>
              <a:rPr lang="en-US" sz="1250">
                <a:solidFill>
                  <a:srgbClr val="AF00DB"/>
                </a:solidFill>
                <a:highlight>
                  <a:srgbClr val="F7F7F7"/>
                </a:highlight>
                <a:latin typeface="Courier New"/>
                <a:ea typeface="Courier New"/>
                <a:cs typeface="Courier New"/>
                <a:sym typeface="Courier New"/>
              </a:rPr>
              <a:t>as</a:t>
            </a:r>
            <a:r>
              <a:rPr lang="en-US" sz="1250">
                <a:solidFill>
                  <a:schemeClr val="dk1"/>
                </a:solidFill>
                <a:highlight>
                  <a:srgbClr val="F7F7F7"/>
                </a:highlight>
                <a:latin typeface="Courier New"/>
                <a:ea typeface="Courier New"/>
                <a:cs typeface="Courier New"/>
                <a:sym typeface="Courier New"/>
              </a:rPr>
              <a:t> nx</a:t>
            </a:r>
            <a:endParaRPr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250">
                <a:solidFill>
                  <a:srgbClr val="AF00DB"/>
                </a:solidFill>
                <a:highlight>
                  <a:srgbClr val="F7F7F7"/>
                </a:highlight>
                <a:latin typeface="Courier New"/>
                <a:ea typeface="Courier New"/>
                <a:cs typeface="Courier New"/>
                <a:sym typeface="Courier New"/>
              </a:rPr>
              <a:t>import</a:t>
            </a:r>
            <a:r>
              <a:rPr lang="en-US" sz="1250">
                <a:solidFill>
                  <a:schemeClr val="dk1"/>
                </a:solidFill>
                <a:highlight>
                  <a:srgbClr val="F7F7F7"/>
                </a:highlight>
                <a:latin typeface="Courier New"/>
                <a:ea typeface="Courier New"/>
                <a:cs typeface="Courier New"/>
                <a:sym typeface="Courier New"/>
              </a:rPr>
              <a:t> matplotlib.pyplot </a:t>
            </a:r>
            <a:r>
              <a:rPr lang="en-US" sz="1250">
                <a:solidFill>
                  <a:srgbClr val="AF00DB"/>
                </a:solidFill>
                <a:highlight>
                  <a:srgbClr val="F7F7F7"/>
                </a:highlight>
                <a:latin typeface="Courier New"/>
                <a:ea typeface="Courier New"/>
                <a:cs typeface="Courier New"/>
                <a:sym typeface="Courier New"/>
              </a:rPr>
              <a:t>as</a:t>
            </a:r>
            <a:r>
              <a:rPr lang="en-US" sz="1250">
                <a:solidFill>
                  <a:schemeClr val="dk1"/>
                </a:solidFill>
                <a:highlight>
                  <a:srgbClr val="F7F7F7"/>
                </a:highlight>
                <a:latin typeface="Courier New"/>
                <a:ea typeface="Courier New"/>
                <a:cs typeface="Courier New"/>
                <a:sym typeface="Courier New"/>
              </a:rPr>
              <a:t> plt</a:t>
            </a:r>
            <a:endParaRPr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250">
                <a:solidFill>
                  <a:srgbClr val="008000"/>
                </a:solidFill>
                <a:highlight>
                  <a:srgbClr val="F7F7F7"/>
                </a:highlight>
                <a:latin typeface="Courier New"/>
                <a:ea typeface="Courier New"/>
                <a:cs typeface="Courier New"/>
                <a:sym typeface="Courier New"/>
              </a:rPr>
              <a:t># Tạo một đồ thị trống</a:t>
            </a:r>
            <a:endParaRPr sz="12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250">
                <a:solidFill>
                  <a:schemeClr val="dk1"/>
                </a:solidFill>
                <a:highlight>
                  <a:srgbClr val="F7F7F7"/>
                </a:highlight>
                <a:latin typeface="Courier New"/>
                <a:ea typeface="Courier New"/>
                <a:cs typeface="Courier New"/>
                <a:sym typeface="Courier New"/>
              </a:rPr>
              <a:t>G = nx.DiGraph()</a:t>
            </a:r>
            <a:endParaRPr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250">
                <a:solidFill>
                  <a:srgbClr val="008000"/>
                </a:solidFill>
                <a:highlight>
                  <a:srgbClr val="F7F7F7"/>
                </a:highlight>
                <a:latin typeface="Courier New"/>
                <a:ea typeface="Courier New"/>
                <a:cs typeface="Courier New"/>
                <a:sym typeface="Courier New"/>
              </a:rPr>
              <a:t># Thêm các cạnh vào đồ thị dựa trên dữ liệu từ tập tin CSV</a:t>
            </a:r>
            <a:endParaRPr sz="12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250">
                <a:solidFill>
                  <a:srgbClr val="AF00DB"/>
                </a:solidFill>
                <a:highlight>
                  <a:srgbClr val="F7F7F7"/>
                </a:highlight>
                <a:latin typeface="Courier New"/>
                <a:ea typeface="Courier New"/>
                <a:cs typeface="Courier New"/>
                <a:sym typeface="Courier New"/>
              </a:rPr>
              <a:t>for</a:t>
            </a:r>
            <a:r>
              <a:rPr lang="en-US" sz="1250">
                <a:solidFill>
                  <a:schemeClr val="dk1"/>
                </a:solidFill>
                <a:highlight>
                  <a:srgbClr val="F7F7F7"/>
                </a:highlight>
                <a:latin typeface="Courier New"/>
                <a:ea typeface="Courier New"/>
                <a:cs typeface="Courier New"/>
                <a:sym typeface="Courier New"/>
              </a:rPr>
              <a:t> _,row </a:t>
            </a:r>
            <a:r>
              <a:rPr lang="en-US" sz="1250">
                <a:solidFill>
                  <a:srgbClr val="0000FF"/>
                </a:solidFill>
                <a:highlight>
                  <a:srgbClr val="F7F7F7"/>
                </a:highlight>
                <a:latin typeface="Courier New"/>
                <a:ea typeface="Courier New"/>
                <a:cs typeface="Courier New"/>
                <a:sym typeface="Courier New"/>
              </a:rPr>
              <a:t>in</a:t>
            </a:r>
            <a:r>
              <a:rPr lang="en-US" sz="1250">
                <a:solidFill>
                  <a:schemeClr val="dk1"/>
                </a:solidFill>
                <a:highlight>
                  <a:srgbClr val="F7F7F7"/>
                </a:highlight>
                <a:latin typeface="Courier New"/>
                <a:ea typeface="Courier New"/>
                <a:cs typeface="Courier New"/>
                <a:sym typeface="Courier New"/>
              </a:rPr>
              <a:t> new_df.iterrows():</a:t>
            </a:r>
            <a:endParaRPr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250">
                <a:solidFill>
                  <a:schemeClr val="dk1"/>
                </a:solidFill>
                <a:highlight>
                  <a:srgbClr val="F7F7F7"/>
                </a:highlight>
                <a:latin typeface="Courier New"/>
                <a:ea typeface="Courier New"/>
                <a:cs typeface="Courier New"/>
                <a:sym typeface="Courier New"/>
              </a:rPr>
              <a:t>    antecedents = row[</a:t>
            </a:r>
            <a:r>
              <a:rPr lang="en-US" sz="1250">
                <a:solidFill>
                  <a:srgbClr val="A31515"/>
                </a:solidFill>
                <a:highlight>
                  <a:srgbClr val="F7F7F7"/>
                </a:highlight>
                <a:latin typeface="Courier New"/>
                <a:ea typeface="Courier New"/>
                <a:cs typeface="Courier New"/>
                <a:sym typeface="Courier New"/>
              </a:rPr>
              <a:t>'antecedents'</a:t>
            </a:r>
            <a:r>
              <a:rPr lang="en-US" sz="1250">
                <a:solidFill>
                  <a:schemeClr val="dk1"/>
                </a:solidFill>
                <a:highlight>
                  <a:srgbClr val="F7F7F7"/>
                </a:highlight>
                <a:latin typeface="Courier New"/>
                <a:ea typeface="Courier New"/>
                <a:cs typeface="Courier New"/>
                <a:sym typeface="Courier New"/>
              </a:rPr>
              <a:t>]</a:t>
            </a:r>
            <a:endParaRPr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250">
                <a:solidFill>
                  <a:schemeClr val="dk1"/>
                </a:solidFill>
                <a:highlight>
                  <a:srgbClr val="F7F7F7"/>
                </a:highlight>
                <a:latin typeface="Courier New"/>
                <a:ea typeface="Courier New"/>
                <a:cs typeface="Courier New"/>
                <a:sym typeface="Courier New"/>
              </a:rPr>
              <a:t>    consequents = row[</a:t>
            </a:r>
            <a:r>
              <a:rPr lang="en-US" sz="1250">
                <a:solidFill>
                  <a:srgbClr val="A31515"/>
                </a:solidFill>
                <a:highlight>
                  <a:srgbClr val="F7F7F7"/>
                </a:highlight>
                <a:latin typeface="Courier New"/>
                <a:ea typeface="Courier New"/>
                <a:cs typeface="Courier New"/>
                <a:sym typeface="Courier New"/>
              </a:rPr>
              <a:t>'consequents'</a:t>
            </a:r>
            <a:r>
              <a:rPr lang="en-US" sz="1250">
                <a:solidFill>
                  <a:schemeClr val="dk1"/>
                </a:solidFill>
                <a:highlight>
                  <a:srgbClr val="F7F7F7"/>
                </a:highlight>
                <a:latin typeface="Courier New"/>
                <a:ea typeface="Courier New"/>
                <a:cs typeface="Courier New"/>
                <a:sym typeface="Courier New"/>
              </a:rPr>
              <a:t>]</a:t>
            </a:r>
            <a:endParaRPr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250">
                <a:solidFill>
                  <a:schemeClr val="dk1"/>
                </a:solidFill>
                <a:highlight>
                  <a:srgbClr val="F7F7F7"/>
                </a:highlight>
                <a:latin typeface="Courier New"/>
                <a:ea typeface="Courier New"/>
                <a:cs typeface="Courier New"/>
                <a:sym typeface="Courier New"/>
              </a:rPr>
              <a:t>    confidence = row[</a:t>
            </a:r>
            <a:r>
              <a:rPr lang="en-US" sz="1250">
                <a:solidFill>
                  <a:srgbClr val="A31515"/>
                </a:solidFill>
                <a:highlight>
                  <a:srgbClr val="F7F7F7"/>
                </a:highlight>
                <a:latin typeface="Courier New"/>
                <a:ea typeface="Courier New"/>
                <a:cs typeface="Courier New"/>
                <a:sym typeface="Courier New"/>
              </a:rPr>
              <a:t>'confidence'</a:t>
            </a:r>
            <a:r>
              <a:rPr lang="en-US" sz="1250">
                <a:solidFill>
                  <a:schemeClr val="dk1"/>
                </a:solidFill>
                <a:highlight>
                  <a:srgbClr val="F7F7F7"/>
                </a:highlight>
                <a:latin typeface="Courier New"/>
                <a:ea typeface="Courier New"/>
                <a:cs typeface="Courier New"/>
                <a:sym typeface="Courier New"/>
              </a:rPr>
              <a:t>]</a:t>
            </a:r>
            <a:endParaRPr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250">
                <a:solidFill>
                  <a:schemeClr val="dk1"/>
                </a:solidFill>
                <a:highlight>
                  <a:srgbClr val="F7F7F7"/>
                </a:highlight>
                <a:latin typeface="Courier New"/>
                <a:ea typeface="Courier New"/>
                <a:cs typeface="Courier New"/>
                <a:sym typeface="Courier New"/>
              </a:rPr>
              <a:t>    G.add_edge(antecedents, consequents, confidence=confidence)</a:t>
            </a:r>
            <a:endParaRPr sz="12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7F7F7"/>
              </a:highlight>
              <a:latin typeface="Courier New"/>
              <a:ea typeface="Courier New"/>
              <a:cs typeface="Courier New"/>
              <a:sym typeface="Courier New"/>
            </a:endParaRPr>
          </a:p>
        </p:txBody>
      </p:sp>
      <p:sp>
        <p:nvSpPr>
          <p:cNvPr id="166" name="Google Shape;166;g2c433677b6c_1_12"/>
          <p:cNvSpPr txBox="1"/>
          <p:nvPr/>
        </p:nvSpPr>
        <p:spPr>
          <a:xfrm>
            <a:off x="398400" y="254750"/>
            <a:ext cx="4173600" cy="28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i="1" sz="3600" u="sng">
              <a:solidFill>
                <a:schemeClr val="dk2"/>
              </a:solidFill>
            </a:endParaRPr>
          </a:p>
          <a:p>
            <a:pPr indent="0" lvl="0" marL="0" rtl="0" algn="l">
              <a:spcBef>
                <a:spcPts val="0"/>
              </a:spcBef>
              <a:spcAft>
                <a:spcPts val="0"/>
              </a:spcAft>
              <a:buNone/>
            </a:pPr>
            <a:r>
              <a:rPr b="1" i="1" lang="en-US" sz="3600" u="sng">
                <a:solidFill>
                  <a:schemeClr val="dk2"/>
                </a:solidFill>
              </a:rPr>
              <a:t>SỬ DỤNG THƯ VIỆN NETWORKX ĐỂ VẼ NHÁNH</a:t>
            </a:r>
            <a:endParaRPr b="1" i="1" sz="3600" u="sng">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6DB"/>
        </a:solidFill>
      </p:bgPr>
    </p:bg>
    <p:spTree>
      <p:nvGrpSpPr>
        <p:cNvPr id="170" name="Shape 170"/>
        <p:cNvGrpSpPr/>
        <p:nvPr/>
      </p:nvGrpSpPr>
      <p:grpSpPr>
        <a:xfrm>
          <a:off x="0" y="0"/>
          <a:ext cx="0" cy="0"/>
          <a:chOff x="0" y="0"/>
          <a:chExt cx="0" cy="0"/>
        </a:xfrm>
      </p:grpSpPr>
      <p:pic>
        <p:nvPicPr>
          <p:cNvPr id="171" name="Google Shape;171;p4"/>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172" name="Google Shape;172;p4"/>
          <p:cNvPicPr preferRelativeResize="0"/>
          <p:nvPr/>
        </p:nvPicPr>
        <p:blipFill>
          <a:blip r:embed="rId4">
            <a:alphaModFix/>
          </a:blip>
          <a:stretch>
            <a:fillRect/>
          </a:stretch>
        </p:blipFill>
        <p:spPr>
          <a:xfrm>
            <a:off x="25" y="0"/>
            <a:ext cx="18287999" cy="10388075"/>
          </a:xfrm>
          <a:prstGeom prst="rect">
            <a:avLst/>
          </a:prstGeom>
          <a:noFill/>
          <a:ln>
            <a:noFill/>
          </a:ln>
        </p:spPr>
      </p:pic>
      <p:pic>
        <p:nvPicPr>
          <p:cNvPr id="173" name="Google Shape;173;p4"/>
          <p:cNvPicPr preferRelativeResize="0"/>
          <p:nvPr/>
        </p:nvPicPr>
        <p:blipFill>
          <a:blip r:embed="rId5">
            <a:alphaModFix/>
          </a:blip>
          <a:stretch>
            <a:fillRect/>
          </a:stretch>
        </p:blipFill>
        <p:spPr>
          <a:xfrm>
            <a:off x="5000625" y="8957988"/>
            <a:ext cx="9287675" cy="1469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26c380f636e_0_27"/>
          <p:cNvPicPr preferRelativeResize="0"/>
          <p:nvPr/>
        </p:nvPicPr>
        <p:blipFill>
          <a:blip r:embed="rId3">
            <a:alphaModFix/>
          </a:blip>
          <a:stretch>
            <a:fillRect/>
          </a:stretch>
        </p:blipFill>
        <p:spPr>
          <a:xfrm>
            <a:off x="8271700" y="0"/>
            <a:ext cx="10016301" cy="10287000"/>
          </a:xfrm>
          <a:prstGeom prst="rect">
            <a:avLst/>
          </a:prstGeom>
          <a:noFill/>
          <a:ln>
            <a:noFill/>
          </a:ln>
        </p:spPr>
      </p:pic>
      <p:pic>
        <p:nvPicPr>
          <p:cNvPr id="179" name="Google Shape;179;g26c380f636e_0_27"/>
          <p:cNvPicPr preferRelativeResize="0"/>
          <p:nvPr/>
        </p:nvPicPr>
        <p:blipFill rotWithShape="1">
          <a:blip r:embed="rId4">
            <a:alphaModFix/>
          </a:blip>
          <a:srcRect b="7473" l="6462" r="6323" t="47393"/>
          <a:stretch/>
        </p:blipFill>
        <p:spPr>
          <a:xfrm>
            <a:off x="0" y="1139750"/>
            <a:ext cx="8164550" cy="61377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2c45dcfd94a_0_7"/>
          <p:cNvPicPr preferRelativeResize="0"/>
          <p:nvPr/>
        </p:nvPicPr>
        <p:blipFill>
          <a:blip r:embed="rId3">
            <a:alphaModFix/>
          </a:blip>
          <a:stretch>
            <a:fillRect/>
          </a:stretch>
        </p:blipFill>
        <p:spPr>
          <a:xfrm>
            <a:off x="8232725" y="0"/>
            <a:ext cx="10016301" cy="10287000"/>
          </a:xfrm>
          <a:prstGeom prst="rect">
            <a:avLst/>
          </a:prstGeom>
          <a:noFill/>
          <a:ln>
            <a:noFill/>
          </a:ln>
        </p:spPr>
      </p:pic>
      <p:pic>
        <p:nvPicPr>
          <p:cNvPr id="185" name="Google Shape;185;g2c45dcfd94a_0_7"/>
          <p:cNvPicPr preferRelativeResize="0"/>
          <p:nvPr/>
        </p:nvPicPr>
        <p:blipFill rotWithShape="1">
          <a:blip r:embed="rId4">
            <a:alphaModFix/>
          </a:blip>
          <a:srcRect b="7477" l="6462" r="6323" t="8319"/>
          <a:stretch/>
        </p:blipFill>
        <p:spPr>
          <a:xfrm>
            <a:off x="282500" y="0"/>
            <a:ext cx="7334352" cy="102870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89" name="Shape 189"/>
        <p:cNvGrpSpPr/>
        <p:nvPr/>
      </p:nvGrpSpPr>
      <p:grpSpPr>
        <a:xfrm>
          <a:off x="0" y="0"/>
          <a:ext cx="0" cy="0"/>
          <a:chOff x="0" y="0"/>
          <a:chExt cx="0" cy="0"/>
        </a:xfrm>
      </p:grpSpPr>
      <p:sp>
        <p:nvSpPr>
          <p:cNvPr id="190" name="Google Shape;190;p10"/>
          <p:cNvSpPr/>
          <p:nvPr/>
        </p:nvSpPr>
        <p:spPr>
          <a:xfrm>
            <a:off x="11566516" y="6802588"/>
            <a:ext cx="5692784" cy="2795804"/>
          </a:xfrm>
          <a:prstGeom prst="rect">
            <a:avLst/>
          </a:prstGeom>
          <a:solidFill>
            <a:srgbClr val="C642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
          <p:cNvSpPr/>
          <p:nvPr/>
        </p:nvSpPr>
        <p:spPr>
          <a:xfrm>
            <a:off x="11566516" y="688608"/>
            <a:ext cx="5692784" cy="2795804"/>
          </a:xfrm>
          <a:prstGeom prst="rect">
            <a:avLst/>
          </a:prstGeom>
          <a:solidFill>
            <a:srgbClr val="3974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
          <p:cNvSpPr/>
          <p:nvPr/>
        </p:nvSpPr>
        <p:spPr>
          <a:xfrm>
            <a:off x="11804380" y="936802"/>
            <a:ext cx="5217056" cy="2299417"/>
          </a:xfrm>
          <a:custGeom>
            <a:rect b="b" l="l" r="r" t="t"/>
            <a:pathLst>
              <a:path extrusionOk="0" h="2299417" w="5217056">
                <a:moveTo>
                  <a:pt x="0" y="0"/>
                </a:moveTo>
                <a:lnTo>
                  <a:pt x="5217056" y="0"/>
                </a:lnTo>
                <a:lnTo>
                  <a:pt x="5217056" y="2299417"/>
                </a:lnTo>
                <a:lnTo>
                  <a:pt x="0" y="2299417"/>
                </a:lnTo>
                <a:lnTo>
                  <a:pt x="0" y="0"/>
                </a:lnTo>
                <a:close/>
              </a:path>
            </a:pathLst>
          </a:custGeom>
          <a:blipFill rotWithShape="1">
            <a:blip r:embed="rId3">
              <a:alphaModFix/>
            </a:blip>
            <a:stretch>
              <a:fillRect b="-51256" l="0" r="0" t="0"/>
            </a:stretch>
          </a:blipFill>
          <a:ln>
            <a:noFill/>
          </a:ln>
        </p:spPr>
      </p:sp>
      <p:sp>
        <p:nvSpPr>
          <p:cNvPr id="193" name="Google Shape;193;p10"/>
          <p:cNvSpPr/>
          <p:nvPr/>
        </p:nvSpPr>
        <p:spPr>
          <a:xfrm>
            <a:off x="11566516" y="3745598"/>
            <a:ext cx="5692784" cy="2795804"/>
          </a:xfrm>
          <a:prstGeom prst="rect">
            <a:avLst/>
          </a:prstGeom>
          <a:solidFill>
            <a:srgbClr val="557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0"/>
          <p:cNvSpPr/>
          <p:nvPr/>
        </p:nvSpPr>
        <p:spPr>
          <a:xfrm>
            <a:off x="11804380" y="3995756"/>
            <a:ext cx="5217056" cy="2299417"/>
          </a:xfrm>
          <a:custGeom>
            <a:rect b="b" l="l" r="r" t="t"/>
            <a:pathLst>
              <a:path extrusionOk="0" h="2299417" w="5217056">
                <a:moveTo>
                  <a:pt x="0" y="0"/>
                </a:moveTo>
                <a:lnTo>
                  <a:pt x="5217056" y="0"/>
                </a:lnTo>
                <a:lnTo>
                  <a:pt x="5217056" y="2299417"/>
                </a:lnTo>
                <a:lnTo>
                  <a:pt x="0" y="2299417"/>
                </a:lnTo>
                <a:lnTo>
                  <a:pt x="0" y="0"/>
                </a:lnTo>
                <a:close/>
              </a:path>
            </a:pathLst>
          </a:custGeom>
          <a:blipFill rotWithShape="1">
            <a:blip r:embed="rId4">
              <a:alphaModFix/>
            </a:blip>
            <a:stretch>
              <a:fillRect b="-25626" l="0" r="0" t="-25626"/>
            </a:stretch>
          </a:blipFill>
          <a:ln>
            <a:noFill/>
          </a:ln>
        </p:spPr>
      </p:sp>
      <p:sp>
        <p:nvSpPr>
          <p:cNvPr id="195" name="Google Shape;195;p10"/>
          <p:cNvSpPr/>
          <p:nvPr/>
        </p:nvSpPr>
        <p:spPr>
          <a:xfrm>
            <a:off x="11804380" y="7027693"/>
            <a:ext cx="5217056" cy="2299417"/>
          </a:xfrm>
          <a:custGeom>
            <a:rect b="b" l="l" r="r" t="t"/>
            <a:pathLst>
              <a:path extrusionOk="0" h="2299417" w="5217056">
                <a:moveTo>
                  <a:pt x="0" y="0"/>
                </a:moveTo>
                <a:lnTo>
                  <a:pt x="5217056" y="0"/>
                </a:lnTo>
                <a:lnTo>
                  <a:pt x="5217056" y="2299417"/>
                </a:lnTo>
                <a:lnTo>
                  <a:pt x="0" y="2299417"/>
                </a:lnTo>
                <a:lnTo>
                  <a:pt x="0" y="0"/>
                </a:lnTo>
                <a:close/>
              </a:path>
            </a:pathLst>
          </a:custGeom>
          <a:blipFill rotWithShape="1">
            <a:blip r:embed="rId5">
              <a:alphaModFix/>
            </a:blip>
            <a:stretch>
              <a:fillRect b="-37782" l="0" r="0" t="-13517"/>
            </a:stretch>
          </a:blipFill>
          <a:ln>
            <a:noFill/>
          </a:ln>
        </p:spPr>
      </p:sp>
      <p:sp>
        <p:nvSpPr>
          <p:cNvPr id="196" name="Google Shape;196;p10"/>
          <p:cNvSpPr txBox="1"/>
          <p:nvPr/>
        </p:nvSpPr>
        <p:spPr>
          <a:xfrm>
            <a:off x="69325" y="392217"/>
            <a:ext cx="10862700" cy="1185300"/>
          </a:xfrm>
          <a:prstGeom prst="rect">
            <a:avLst/>
          </a:prstGeom>
          <a:noFill/>
          <a:ln>
            <a:noFill/>
          </a:ln>
        </p:spPr>
        <p:txBody>
          <a:bodyPr anchorCtr="0" anchor="t" bIns="0" lIns="0" spcFirstLastPara="1" rIns="0" wrap="square" tIns="0">
            <a:spAutoFit/>
          </a:bodyPr>
          <a:lstStyle/>
          <a:p>
            <a:pPr indent="0" lvl="0" marL="0" marR="0" rtl="0" algn="ctr">
              <a:lnSpc>
                <a:spcPct val="139998"/>
              </a:lnSpc>
              <a:spcBef>
                <a:spcPts val="0"/>
              </a:spcBef>
              <a:spcAft>
                <a:spcPts val="0"/>
              </a:spcAft>
              <a:buNone/>
            </a:pPr>
            <a:r>
              <a:rPr b="1" lang="en-US" sz="7700">
                <a:solidFill>
                  <a:srgbClr val="181412"/>
                </a:solidFill>
              </a:rPr>
              <a:t>Kết Quả Kỳ Vọng</a:t>
            </a:r>
            <a:endParaRPr b="1" sz="7700"/>
          </a:p>
        </p:txBody>
      </p:sp>
      <p:sp>
        <p:nvSpPr>
          <p:cNvPr id="197" name="Google Shape;197;p10"/>
          <p:cNvSpPr txBox="1"/>
          <p:nvPr/>
        </p:nvSpPr>
        <p:spPr>
          <a:xfrm>
            <a:off x="397075" y="1918325"/>
            <a:ext cx="11000400" cy="4340700"/>
          </a:xfrm>
          <a:prstGeom prst="rect">
            <a:avLst/>
          </a:prstGeom>
          <a:noFill/>
          <a:ln>
            <a:noFill/>
          </a:ln>
        </p:spPr>
        <p:txBody>
          <a:bodyPr anchorCtr="0" anchor="t" bIns="0" lIns="0" spcFirstLastPara="1" rIns="0" wrap="square" tIns="0">
            <a:spAutoFit/>
          </a:bodyPr>
          <a:lstStyle/>
          <a:p>
            <a:pPr indent="-419100" lvl="0" marL="914400" rtl="0" algn="l">
              <a:lnSpc>
                <a:spcPct val="139998"/>
              </a:lnSpc>
              <a:spcBef>
                <a:spcPts val="0"/>
              </a:spcBef>
              <a:spcAft>
                <a:spcPts val="0"/>
              </a:spcAft>
              <a:buClr>
                <a:srgbClr val="181412"/>
              </a:buClr>
              <a:buSzPts val="3000"/>
              <a:buChar char="●"/>
            </a:pPr>
            <a:r>
              <a:rPr b="1" lang="en-US" sz="3000">
                <a:solidFill>
                  <a:srgbClr val="181412"/>
                </a:solidFill>
              </a:rPr>
              <a:t>Tạo Ra Các Nhóm Hàng Hóa Trưng Bày Bắt Mắt Để Khách Hàng Dễ Dàng Lựa Chọn</a:t>
            </a:r>
            <a:endParaRPr b="1" sz="3000">
              <a:solidFill>
                <a:srgbClr val="181412"/>
              </a:solidFill>
            </a:endParaRPr>
          </a:p>
          <a:p>
            <a:pPr indent="-419100" lvl="0" marL="914400" marR="0" rtl="0" algn="l">
              <a:lnSpc>
                <a:spcPct val="139998"/>
              </a:lnSpc>
              <a:spcBef>
                <a:spcPts val="0"/>
              </a:spcBef>
              <a:spcAft>
                <a:spcPts val="0"/>
              </a:spcAft>
              <a:buClr>
                <a:srgbClr val="181412"/>
              </a:buClr>
              <a:buSzPts val="3000"/>
              <a:buChar char="●"/>
            </a:pPr>
            <a:r>
              <a:rPr b="1" lang="en-US" sz="3000">
                <a:solidFill>
                  <a:srgbClr val="181412"/>
                </a:solidFill>
              </a:rPr>
              <a:t>Tối Ưu Vị Trí Sắp Đặt Để Áp Dụng Các Công Cụ Tiếp Thị Marketing</a:t>
            </a:r>
            <a:endParaRPr b="1" sz="3000">
              <a:solidFill>
                <a:srgbClr val="181412"/>
              </a:solidFill>
            </a:endParaRPr>
          </a:p>
          <a:p>
            <a:pPr indent="-419100" lvl="0" marL="914400" marR="0" rtl="0" algn="l">
              <a:lnSpc>
                <a:spcPct val="139998"/>
              </a:lnSpc>
              <a:spcBef>
                <a:spcPts val="0"/>
              </a:spcBef>
              <a:spcAft>
                <a:spcPts val="0"/>
              </a:spcAft>
              <a:buClr>
                <a:srgbClr val="181412"/>
              </a:buClr>
              <a:buSzPts val="3000"/>
              <a:buChar char="●"/>
            </a:pPr>
            <a:r>
              <a:rPr b="1" lang="en-US" sz="3000">
                <a:solidFill>
                  <a:srgbClr val="181412"/>
                </a:solidFill>
              </a:rPr>
              <a:t>Dễ Dàng Quản Lý Tồn Kho Và Xử Lý Đồ Tươi Bán Trong Ngày</a:t>
            </a:r>
            <a:endParaRPr b="1" sz="3000">
              <a:solidFill>
                <a:srgbClr val="181412"/>
              </a:solidFill>
            </a:endParaRPr>
          </a:p>
          <a:p>
            <a:pPr indent="-419100" lvl="0" marL="914400" marR="0" rtl="0" algn="l">
              <a:lnSpc>
                <a:spcPct val="139998"/>
              </a:lnSpc>
              <a:spcBef>
                <a:spcPts val="0"/>
              </a:spcBef>
              <a:spcAft>
                <a:spcPts val="0"/>
              </a:spcAft>
              <a:buClr>
                <a:srgbClr val="181412"/>
              </a:buClr>
              <a:buSzPts val="3000"/>
              <a:buChar char="●"/>
            </a:pPr>
            <a:r>
              <a:rPr b="1" lang="en-US" sz="3000">
                <a:solidFill>
                  <a:srgbClr val="181412"/>
                </a:solidFill>
              </a:rPr>
              <a:t>Đi Sâu Phân Tích Hành Vi Mua Hàng Của Khách Hàng</a:t>
            </a:r>
            <a:endParaRPr b="1" sz="3000">
              <a:solidFill>
                <a:srgbClr val="18141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01" name="Shape 201"/>
        <p:cNvGrpSpPr/>
        <p:nvPr/>
      </p:nvGrpSpPr>
      <p:grpSpPr>
        <a:xfrm>
          <a:off x="0" y="0"/>
          <a:ext cx="0" cy="0"/>
          <a:chOff x="0" y="0"/>
          <a:chExt cx="0" cy="0"/>
        </a:xfrm>
      </p:grpSpPr>
      <p:pic>
        <p:nvPicPr>
          <p:cNvPr id="202" name="Google Shape;202;g26c380f636e_0_32"/>
          <p:cNvPicPr preferRelativeResize="0"/>
          <p:nvPr/>
        </p:nvPicPr>
        <p:blipFill>
          <a:blip r:embed="rId3">
            <a:alphaModFix/>
          </a:blip>
          <a:stretch>
            <a:fillRect/>
          </a:stretch>
        </p:blipFill>
        <p:spPr>
          <a:xfrm>
            <a:off x="3201425" y="972688"/>
            <a:ext cx="10972375" cy="7309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2" name="Shape 82"/>
        <p:cNvGrpSpPr/>
        <p:nvPr/>
      </p:nvGrpSpPr>
      <p:grpSpPr>
        <a:xfrm>
          <a:off x="0" y="0"/>
          <a:ext cx="0" cy="0"/>
          <a:chOff x="0" y="0"/>
          <a:chExt cx="0" cy="0"/>
        </a:xfrm>
      </p:grpSpPr>
      <p:sp>
        <p:nvSpPr>
          <p:cNvPr id="83" name="Google Shape;83;g26c380f636e_0_3"/>
          <p:cNvSpPr txBox="1"/>
          <p:nvPr/>
        </p:nvSpPr>
        <p:spPr>
          <a:xfrm>
            <a:off x="9878950" y="3991800"/>
            <a:ext cx="6895800" cy="2303400"/>
          </a:xfrm>
          <a:prstGeom prst="rect">
            <a:avLst/>
          </a:prstGeom>
          <a:noFill/>
          <a:ln>
            <a:noFill/>
          </a:ln>
        </p:spPr>
        <p:txBody>
          <a:bodyPr anchorCtr="0" anchor="t" bIns="0" lIns="0" spcFirstLastPara="1" rIns="0" wrap="square" tIns="0">
            <a:normAutofit fontScale="85000" lnSpcReduction="20000"/>
          </a:bodyPr>
          <a:lstStyle/>
          <a:p>
            <a:pPr indent="0" lvl="0" marL="0" marR="0" rtl="0" algn="ctr">
              <a:lnSpc>
                <a:spcPct val="139998"/>
              </a:lnSpc>
              <a:spcBef>
                <a:spcPts val="0"/>
              </a:spcBef>
              <a:spcAft>
                <a:spcPts val="0"/>
              </a:spcAft>
              <a:buNone/>
            </a:pPr>
            <a:r>
              <a:rPr b="1" lang="en-US" sz="5000">
                <a:solidFill>
                  <a:srgbClr val="181412"/>
                </a:solidFill>
              </a:rPr>
              <a:t>Phần 1:</a:t>
            </a:r>
            <a:endParaRPr b="1" sz="5000">
              <a:solidFill>
                <a:srgbClr val="181412"/>
              </a:solidFill>
            </a:endParaRPr>
          </a:p>
          <a:p>
            <a:pPr indent="0" lvl="0" marL="0" marR="0" rtl="0" algn="ctr">
              <a:lnSpc>
                <a:spcPct val="139998"/>
              </a:lnSpc>
              <a:spcBef>
                <a:spcPts val="0"/>
              </a:spcBef>
              <a:spcAft>
                <a:spcPts val="0"/>
              </a:spcAft>
              <a:buNone/>
            </a:pPr>
            <a:r>
              <a:rPr b="1" lang="en-US" sz="5000">
                <a:solidFill>
                  <a:srgbClr val="181412"/>
                </a:solidFill>
              </a:rPr>
              <a:t>Giới Thiệu Mô Hình Kinh Doanh và Dataset </a:t>
            </a:r>
            <a:endParaRPr b="1" sz="5000"/>
          </a:p>
        </p:txBody>
      </p:sp>
      <p:pic>
        <p:nvPicPr>
          <p:cNvPr id="84" name="Google Shape;84;g26c380f636e_0_3"/>
          <p:cNvPicPr preferRelativeResize="0"/>
          <p:nvPr/>
        </p:nvPicPr>
        <p:blipFill>
          <a:blip r:embed="rId3">
            <a:alphaModFix/>
          </a:blip>
          <a:stretch>
            <a:fillRect/>
          </a:stretch>
        </p:blipFill>
        <p:spPr>
          <a:xfrm>
            <a:off x="1201450" y="816849"/>
            <a:ext cx="7282350" cy="5224302"/>
          </a:xfrm>
          <a:prstGeom prst="rect">
            <a:avLst/>
          </a:prstGeom>
          <a:noFill/>
          <a:ln>
            <a:noFill/>
          </a:ln>
        </p:spPr>
      </p:pic>
      <p:pic>
        <p:nvPicPr>
          <p:cNvPr id="85" name="Google Shape;85;g26c380f636e_0_3"/>
          <p:cNvPicPr preferRelativeResize="0"/>
          <p:nvPr/>
        </p:nvPicPr>
        <p:blipFill>
          <a:blip r:embed="rId4">
            <a:alphaModFix/>
          </a:blip>
          <a:stretch>
            <a:fillRect/>
          </a:stretch>
        </p:blipFill>
        <p:spPr>
          <a:xfrm>
            <a:off x="1201450" y="6299275"/>
            <a:ext cx="7282350" cy="342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3C9B6"/>
        </a:solidFill>
      </p:bgPr>
    </p:bg>
    <p:spTree>
      <p:nvGrpSpPr>
        <p:cNvPr id="89" name="Shape 89"/>
        <p:cNvGrpSpPr/>
        <p:nvPr/>
      </p:nvGrpSpPr>
      <p:grpSpPr>
        <a:xfrm>
          <a:off x="0" y="0"/>
          <a:ext cx="0" cy="0"/>
          <a:chOff x="0" y="0"/>
          <a:chExt cx="0" cy="0"/>
        </a:xfrm>
      </p:grpSpPr>
      <p:sp>
        <p:nvSpPr>
          <p:cNvPr id="90" name="Google Shape;90;p2"/>
          <p:cNvSpPr/>
          <p:nvPr/>
        </p:nvSpPr>
        <p:spPr>
          <a:xfrm>
            <a:off x="12772961" y="810300"/>
            <a:ext cx="3631795" cy="4541976"/>
          </a:xfrm>
          <a:custGeom>
            <a:rect b="b" l="l" r="r" t="t"/>
            <a:pathLst>
              <a:path extrusionOk="0" h="7014634" w="6427955">
                <a:moveTo>
                  <a:pt x="0" y="0"/>
                </a:moveTo>
                <a:lnTo>
                  <a:pt x="6427956" y="0"/>
                </a:lnTo>
                <a:lnTo>
                  <a:pt x="6427956" y="7014634"/>
                </a:lnTo>
                <a:lnTo>
                  <a:pt x="0" y="7014634"/>
                </a:lnTo>
                <a:lnTo>
                  <a:pt x="0" y="0"/>
                </a:lnTo>
                <a:close/>
              </a:path>
            </a:pathLst>
          </a:custGeom>
          <a:blipFill rotWithShape="1">
            <a:blip r:embed="rId3">
              <a:alphaModFix/>
            </a:blip>
            <a:stretch>
              <a:fillRect b="0" l="0" r="0" t="0"/>
            </a:stretch>
          </a:blipFill>
          <a:ln>
            <a:noFill/>
          </a:ln>
        </p:spPr>
      </p:sp>
      <p:sp>
        <p:nvSpPr>
          <p:cNvPr id="91" name="Google Shape;91;p2"/>
          <p:cNvSpPr/>
          <p:nvPr/>
        </p:nvSpPr>
        <p:spPr>
          <a:xfrm>
            <a:off x="13521249" y="2968981"/>
            <a:ext cx="2197709" cy="3816080"/>
          </a:xfrm>
          <a:custGeom>
            <a:rect b="b" l="l" r="r" t="t"/>
            <a:pathLst>
              <a:path extrusionOk="0" h="5893560" w="3889750">
                <a:moveTo>
                  <a:pt x="0" y="0"/>
                </a:moveTo>
                <a:lnTo>
                  <a:pt x="3889749" y="0"/>
                </a:lnTo>
                <a:lnTo>
                  <a:pt x="3889749" y="5893560"/>
                </a:lnTo>
                <a:lnTo>
                  <a:pt x="0" y="5893560"/>
                </a:lnTo>
                <a:lnTo>
                  <a:pt x="0" y="0"/>
                </a:lnTo>
                <a:close/>
              </a:path>
            </a:pathLst>
          </a:custGeom>
          <a:blipFill rotWithShape="1">
            <a:blip r:embed="rId4">
              <a:alphaModFix/>
            </a:blip>
            <a:stretch>
              <a:fillRect b="0" l="0" r="0" t="0"/>
            </a:stretch>
          </a:blipFill>
          <a:ln>
            <a:noFill/>
          </a:ln>
        </p:spPr>
      </p:sp>
      <p:sp>
        <p:nvSpPr>
          <p:cNvPr id="92" name="Google Shape;92;p2"/>
          <p:cNvSpPr txBox="1"/>
          <p:nvPr/>
        </p:nvSpPr>
        <p:spPr>
          <a:xfrm>
            <a:off x="79050" y="703945"/>
            <a:ext cx="10862700" cy="1107900"/>
          </a:xfrm>
          <a:prstGeom prst="rect">
            <a:avLst/>
          </a:prstGeom>
          <a:noFill/>
          <a:ln>
            <a:noFill/>
          </a:ln>
        </p:spPr>
        <p:txBody>
          <a:bodyPr anchorCtr="0" anchor="t" bIns="0" lIns="0" spcFirstLastPara="1" rIns="0" wrap="square" tIns="0">
            <a:normAutofit/>
          </a:bodyPr>
          <a:lstStyle/>
          <a:p>
            <a:pPr indent="0" lvl="0" marL="0" marR="0" rtl="0" algn="ctr">
              <a:lnSpc>
                <a:spcPct val="139998"/>
              </a:lnSpc>
              <a:spcBef>
                <a:spcPts val="0"/>
              </a:spcBef>
              <a:spcAft>
                <a:spcPts val="0"/>
              </a:spcAft>
              <a:buNone/>
            </a:pPr>
            <a:r>
              <a:rPr b="1" lang="en-US" sz="5000">
                <a:solidFill>
                  <a:srgbClr val="181412"/>
                </a:solidFill>
              </a:rPr>
              <a:t>Giới Thiệu Mô Hình Kinh Doanh </a:t>
            </a:r>
            <a:endParaRPr b="1" sz="5000"/>
          </a:p>
        </p:txBody>
      </p:sp>
      <p:sp>
        <p:nvSpPr>
          <p:cNvPr id="93" name="Google Shape;93;p2"/>
          <p:cNvSpPr txBox="1"/>
          <p:nvPr/>
        </p:nvSpPr>
        <p:spPr>
          <a:xfrm>
            <a:off x="397075" y="1918323"/>
            <a:ext cx="10862700" cy="4340700"/>
          </a:xfrm>
          <a:prstGeom prst="rect">
            <a:avLst/>
          </a:prstGeom>
          <a:noFill/>
          <a:ln>
            <a:noFill/>
          </a:ln>
        </p:spPr>
        <p:txBody>
          <a:bodyPr anchorCtr="0" anchor="t" bIns="0" lIns="0" spcFirstLastPara="1" rIns="0" wrap="square" tIns="0">
            <a:spAutoFit/>
          </a:bodyPr>
          <a:lstStyle/>
          <a:p>
            <a:pPr indent="0" lvl="0" marL="0" marR="0" rtl="0" algn="l">
              <a:lnSpc>
                <a:spcPct val="139998"/>
              </a:lnSpc>
              <a:spcBef>
                <a:spcPts val="0"/>
              </a:spcBef>
              <a:spcAft>
                <a:spcPts val="0"/>
              </a:spcAft>
              <a:buNone/>
            </a:pPr>
            <a:r>
              <a:rPr b="1" lang="en-US" sz="3000">
                <a:solidFill>
                  <a:srgbClr val="181412"/>
                </a:solidFill>
              </a:rPr>
              <a:t>Trước đây, vợ chồng cô chú Tám kinh doanh thuê 1 cái sạp buôn bán tạp hóa ở ngoài chợ. Do giờ lớn tuổi sức khỏe giảm sút, cô chú Tám dời tạp hóa ở ngoài chợ về nhà để tiếp tục kinh doanh. Mấy năm về trước, khu vực nhà cô chú đất trống nhưng nay đã mọc thành nhiều tòa chung cư cao ốc. Cô chú thấy cần phải thay đổi mô hình kinh doanh như “Cửa Hàng Tạp Hóa Tự Chọn” thì mới phù hợp nơi đây.</a:t>
            </a:r>
            <a:endParaRPr b="1" sz="3000"/>
          </a:p>
        </p:txBody>
      </p:sp>
      <p:pic>
        <p:nvPicPr>
          <p:cNvPr id="94" name="Google Shape;94;p2"/>
          <p:cNvPicPr preferRelativeResize="0"/>
          <p:nvPr/>
        </p:nvPicPr>
        <p:blipFill>
          <a:blip r:embed="rId5">
            <a:alphaModFix/>
          </a:blip>
          <a:stretch>
            <a:fillRect/>
          </a:stretch>
        </p:blipFill>
        <p:spPr>
          <a:xfrm>
            <a:off x="12281924" y="6897800"/>
            <a:ext cx="4613873" cy="297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6DB"/>
        </a:solidFill>
      </p:bgPr>
    </p:bg>
    <p:spTree>
      <p:nvGrpSpPr>
        <p:cNvPr id="98" name="Shape 98"/>
        <p:cNvGrpSpPr/>
        <p:nvPr/>
      </p:nvGrpSpPr>
      <p:grpSpPr>
        <a:xfrm>
          <a:off x="0" y="0"/>
          <a:ext cx="0" cy="0"/>
          <a:chOff x="0" y="0"/>
          <a:chExt cx="0" cy="0"/>
        </a:xfrm>
      </p:grpSpPr>
      <p:sp>
        <p:nvSpPr>
          <p:cNvPr id="99" name="Google Shape;99;p5"/>
          <p:cNvSpPr txBox="1"/>
          <p:nvPr/>
        </p:nvSpPr>
        <p:spPr>
          <a:xfrm>
            <a:off x="69325" y="392217"/>
            <a:ext cx="10862700" cy="1185300"/>
          </a:xfrm>
          <a:prstGeom prst="rect">
            <a:avLst/>
          </a:prstGeom>
          <a:noFill/>
          <a:ln>
            <a:noFill/>
          </a:ln>
        </p:spPr>
        <p:txBody>
          <a:bodyPr anchorCtr="0" anchor="t" bIns="0" lIns="0" spcFirstLastPara="1" rIns="0" wrap="square" tIns="0">
            <a:spAutoFit/>
          </a:bodyPr>
          <a:lstStyle/>
          <a:p>
            <a:pPr indent="0" lvl="0" marL="0" marR="0" rtl="0" algn="ctr">
              <a:lnSpc>
                <a:spcPct val="139998"/>
              </a:lnSpc>
              <a:spcBef>
                <a:spcPts val="0"/>
              </a:spcBef>
              <a:spcAft>
                <a:spcPts val="0"/>
              </a:spcAft>
              <a:buNone/>
            </a:pPr>
            <a:r>
              <a:rPr b="1" lang="en-US" sz="7700">
                <a:solidFill>
                  <a:srgbClr val="181412"/>
                </a:solidFill>
              </a:rPr>
              <a:t>Vấn Đề &amp; Mục Tiêu</a:t>
            </a:r>
            <a:endParaRPr b="1" sz="7700"/>
          </a:p>
        </p:txBody>
      </p:sp>
      <p:sp>
        <p:nvSpPr>
          <p:cNvPr id="100" name="Google Shape;100;p5"/>
          <p:cNvSpPr txBox="1"/>
          <p:nvPr/>
        </p:nvSpPr>
        <p:spPr>
          <a:xfrm>
            <a:off x="397075" y="1918325"/>
            <a:ext cx="11409600" cy="6926400"/>
          </a:xfrm>
          <a:prstGeom prst="rect">
            <a:avLst/>
          </a:prstGeom>
          <a:noFill/>
          <a:ln>
            <a:noFill/>
          </a:ln>
        </p:spPr>
        <p:txBody>
          <a:bodyPr anchorCtr="0" anchor="t" bIns="0" lIns="0" spcFirstLastPara="1" rIns="0" wrap="square" tIns="0">
            <a:spAutoFit/>
          </a:bodyPr>
          <a:lstStyle/>
          <a:p>
            <a:pPr indent="0" lvl="0" marL="0" marR="0" rtl="0" algn="l">
              <a:lnSpc>
                <a:spcPct val="139998"/>
              </a:lnSpc>
              <a:spcBef>
                <a:spcPts val="0"/>
              </a:spcBef>
              <a:spcAft>
                <a:spcPts val="0"/>
              </a:spcAft>
              <a:buNone/>
            </a:pPr>
            <a:r>
              <a:rPr b="1" lang="en-US" sz="3000">
                <a:solidFill>
                  <a:srgbClr val="181412"/>
                </a:solidFill>
              </a:rPr>
              <a:t>Do kinh nghiệm buôn bán ở chợ truyền thống đã lâu, nên cô chú trưng bày hàng hóa tùy tiện, để khách hàng vào lấy tùy ý, không biết cách sắp xếp các mặt hàng phù hợp theo nhu cầu của khách hàng. Nhóm đã ghé tới mua hàng nên đặt vấn đề để hỗ trợ cô chú Tám đưa ra giải pháp bày biện hàng hóa theo “Association Rules” nhằm các mục tiêu sau:</a:t>
            </a:r>
            <a:endParaRPr b="1" sz="3000">
              <a:solidFill>
                <a:srgbClr val="181412"/>
              </a:solidFill>
            </a:endParaRPr>
          </a:p>
          <a:p>
            <a:pPr indent="-419100" lvl="0" marL="914400" marR="0" rtl="0" algn="l">
              <a:lnSpc>
                <a:spcPct val="139998"/>
              </a:lnSpc>
              <a:spcBef>
                <a:spcPts val="0"/>
              </a:spcBef>
              <a:spcAft>
                <a:spcPts val="0"/>
              </a:spcAft>
              <a:buClr>
                <a:srgbClr val="181412"/>
              </a:buClr>
              <a:buSzPts val="3000"/>
              <a:buChar char="●"/>
            </a:pPr>
            <a:r>
              <a:rPr b="1" lang="en-US" sz="3000">
                <a:solidFill>
                  <a:srgbClr val="181412"/>
                </a:solidFill>
              </a:rPr>
              <a:t>Thuận Lợi Mua Hàng Theo Nhu Cầu</a:t>
            </a:r>
            <a:endParaRPr b="1" sz="3000">
              <a:solidFill>
                <a:srgbClr val="181412"/>
              </a:solidFill>
            </a:endParaRPr>
          </a:p>
          <a:p>
            <a:pPr indent="-419100" lvl="0" marL="914400" rtl="0" algn="l">
              <a:lnSpc>
                <a:spcPct val="139998"/>
              </a:lnSpc>
              <a:spcBef>
                <a:spcPts val="0"/>
              </a:spcBef>
              <a:spcAft>
                <a:spcPts val="0"/>
              </a:spcAft>
              <a:buClr>
                <a:srgbClr val="181412"/>
              </a:buClr>
              <a:buSzPts val="3000"/>
              <a:buChar char="●"/>
            </a:pPr>
            <a:r>
              <a:rPr b="1" lang="en-US" sz="3000">
                <a:solidFill>
                  <a:srgbClr val="181412"/>
                </a:solidFill>
              </a:rPr>
              <a:t>Bày Biện Nhóm Hàng Hóa Khoa Học</a:t>
            </a:r>
            <a:endParaRPr b="1" sz="3000">
              <a:solidFill>
                <a:srgbClr val="181412"/>
              </a:solidFill>
            </a:endParaRPr>
          </a:p>
          <a:p>
            <a:pPr indent="-419100" lvl="0" marL="914400" marR="0" rtl="0" algn="l">
              <a:lnSpc>
                <a:spcPct val="139998"/>
              </a:lnSpc>
              <a:spcBef>
                <a:spcPts val="0"/>
              </a:spcBef>
              <a:spcAft>
                <a:spcPts val="0"/>
              </a:spcAft>
              <a:buClr>
                <a:srgbClr val="181412"/>
              </a:buClr>
              <a:buSzPts val="3000"/>
              <a:buChar char="●"/>
            </a:pPr>
            <a:r>
              <a:rPr b="1" lang="en-US" sz="3000">
                <a:solidFill>
                  <a:srgbClr val="181412"/>
                </a:solidFill>
              </a:rPr>
              <a:t>Phát Sinh Thêm Nhu Cầu Khi Khách Lựa Hàng</a:t>
            </a:r>
            <a:endParaRPr b="1" sz="3000">
              <a:solidFill>
                <a:srgbClr val="181412"/>
              </a:solidFill>
            </a:endParaRPr>
          </a:p>
          <a:p>
            <a:pPr indent="-419100" lvl="0" marL="914400" marR="0" rtl="0" algn="l">
              <a:lnSpc>
                <a:spcPct val="139998"/>
              </a:lnSpc>
              <a:spcBef>
                <a:spcPts val="0"/>
              </a:spcBef>
              <a:spcAft>
                <a:spcPts val="0"/>
              </a:spcAft>
              <a:buClr>
                <a:srgbClr val="181412"/>
              </a:buClr>
              <a:buSzPts val="3000"/>
              <a:buChar char="●"/>
            </a:pPr>
            <a:r>
              <a:rPr b="1" lang="en-US" sz="3000">
                <a:solidFill>
                  <a:srgbClr val="181412"/>
                </a:solidFill>
              </a:rPr>
              <a:t>Dễ Dàng Quản Lý Tồn Kho</a:t>
            </a:r>
            <a:endParaRPr b="1" sz="3000">
              <a:solidFill>
                <a:srgbClr val="181412"/>
              </a:solidFill>
            </a:endParaRPr>
          </a:p>
          <a:p>
            <a:pPr indent="-419100" lvl="0" marL="914400" marR="0" rtl="0" algn="l">
              <a:lnSpc>
                <a:spcPct val="139998"/>
              </a:lnSpc>
              <a:spcBef>
                <a:spcPts val="0"/>
              </a:spcBef>
              <a:spcAft>
                <a:spcPts val="0"/>
              </a:spcAft>
              <a:buClr>
                <a:srgbClr val="181412"/>
              </a:buClr>
              <a:buSzPts val="3000"/>
              <a:buChar char="●"/>
            </a:pPr>
            <a:r>
              <a:rPr b="1" lang="en-US" sz="3000">
                <a:solidFill>
                  <a:srgbClr val="181412"/>
                </a:solidFill>
              </a:rPr>
              <a:t>Nâng Cao Trải Nghiệm Khách Hàng</a:t>
            </a:r>
            <a:endParaRPr b="1" sz="3000">
              <a:solidFill>
                <a:srgbClr val="181412"/>
              </a:solidFill>
            </a:endParaRPr>
          </a:p>
        </p:txBody>
      </p:sp>
      <p:sp>
        <p:nvSpPr>
          <p:cNvPr id="101" name="Google Shape;101;p5"/>
          <p:cNvSpPr/>
          <p:nvPr/>
        </p:nvSpPr>
        <p:spPr>
          <a:xfrm>
            <a:off x="11863388" y="2996007"/>
            <a:ext cx="6265624" cy="4294989"/>
          </a:xfrm>
          <a:custGeom>
            <a:rect b="b" l="l" r="r" t="t"/>
            <a:pathLst>
              <a:path extrusionOk="0" h="4294989" w="6265624">
                <a:moveTo>
                  <a:pt x="0" y="0"/>
                </a:moveTo>
                <a:lnTo>
                  <a:pt x="6265624" y="0"/>
                </a:lnTo>
                <a:lnTo>
                  <a:pt x="6265624" y="4294989"/>
                </a:lnTo>
                <a:lnTo>
                  <a:pt x="0" y="4294989"/>
                </a:lnTo>
                <a:lnTo>
                  <a:pt x="0" y="0"/>
                </a:lnTo>
                <a:close/>
              </a:path>
            </a:pathLst>
          </a:custGeom>
          <a:blipFill rotWithShape="1">
            <a:blip r:embed="rId3">
              <a:alphaModFix/>
            </a:blip>
            <a:stretch>
              <a:fillRect b="0" l="-1409" r="-1409"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05" name="Shape 105"/>
        <p:cNvGrpSpPr/>
        <p:nvPr/>
      </p:nvGrpSpPr>
      <p:grpSpPr>
        <a:xfrm>
          <a:off x="0" y="0"/>
          <a:ext cx="0" cy="0"/>
          <a:chOff x="0" y="0"/>
          <a:chExt cx="0" cy="0"/>
        </a:xfrm>
      </p:grpSpPr>
      <p:sp>
        <p:nvSpPr>
          <p:cNvPr id="106" name="Google Shape;106;g2c3cb212609_0_55"/>
          <p:cNvSpPr txBox="1"/>
          <p:nvPr/>
        </p:nvSpPr>
        <p:spPr>
          <a:xfrm>
            <a:off x="69325" y="392217"/>
            <a:ext cx="10862700" cy="1185300"/>
          </a:xfrm>
          <a:prstGeom prst="rect">
            <a:avLst/>
          </a:prstGeom>
          <a:noFill/>
          <a:ln>
            <a:noFill/>
          </a:ln>
        </p:spPr>
        <p:txBody>
          <a:bodyPr anchorCtr="0" anchor="t" bIns="0" lIns="0" spcFirstLastPara="1" rIns="0" wrap="square" tIns="0">
            <a:spAutoFit/>
          </a:bodyPr>
          <a:lstStyle/>
          <a:p>
            <a:pPr indent="0" lvl="0" marL="0" marR="0" rtl="0" algn="ctr">
              <a:lnSpc>
                <a:spcPct val="139998"/>
              </a:lnSpc>
              <a:spcBef>
                <a:spcPts val="0"/>
              </a:spcBef>
              <a:spcAft>
                <a:spcPts val="0"/>
              </a:spcAft>
              <a:buNone/>
            </a:pPr>
            <a:r>
              <a:rPr b="1" lang="en-US" sz="7700">
                <a:solidFill>
                  <a:srgbClr val="181412"/>
                </a:solidFill>
              </a:rPr>
              <a:t>Mô Tả Dataset</a:t>
            </a:r>
            <a:endParaRPr b="1" sz="7700"/>
          </a:p>
        </p:txBody>
      </p:sp>
      <p:sp>
        <p:nvSpPr>
          <p:cNvPr id="107" name="Google Shape;107;g2c3cb212609_0_55"/>
          <p:cNvSpPr txBox="1"/>
          <p:nvPr/>
        </p:nvSpPr>
        <p:spPr>
          <a:xfrm>
            <a:off x="397075" y="1918325"/>
            <a:ext cx="17576100" cy="1108200"/>
          </a:xfrm>
          <a:prstGeom prst="rect">
            <a:avLst/>
          </a:prstGeom>
          <a:noFill/>
          <a:ln>
            <a:noFill/>
          </a:ln>
        </p:spPr>
        <p:txBody>
          <a:bodyPr anchorCtr="0" anchor="t" bIns="0" lIns="0" spcFirstLastPara="1" rIns="0" wrap="square" tIns="0">
            <a:spAutoFit/>
          </a:bodyPr>
          <a:lstStyle/>
          <a:p>
            <a:pPr indent="0" lvl="0" marL="0" marR="0" rtl="0" algn="l">
              <a:lnSpc>
                <a:spcPct val="139998"/>
              </a:lnSpc>
              <a:spcBef>
                <a:spcPts val="0"/>
              </a:spcBef>
              <a:spcAft>
                <a:spcPts val="0"/>
              </a:spcAft>
              <a:buNone/>
            </a:pPr>
            <a:r>
              <a:rPr b="1" lang="en-US" sz="3000">
                <a:solidFill>
                  <a:srgbClr val="181412"/>
                </a:solidFill>
              </a:rPr>
              <a:t>Thông qua mỗi lần thanh toán bằng barcode trong 1 tuần, ta sẽ có dạng dataset được mua theo tổng hạng mục hàng trong cửa hàng:</a:t>
            </a:r>
            <a:endParaRPr b="1" sz="3000">
              <a:solidFill>
                <a:srgbClr val="181412"/>
              </a:solidFill>
            </a:endParaRPr>
          </a:p>
        </p:txBody>
      </p:sp>
      <p:pic>
        <p:nvPicPr>
          <p:cNvPr id="108" name="Google Shape;108;g2c3cb212609_0_55"/>
          <p:cNvPicPr preferRelativeResize="0"/>
          <p:nvPr/>
        </p:nvPicPr>
        <p:blipFill>
          <a:blip r:embed="rId3">
            <a:alphaModFix/>
          </a:blip>
          <a:stretch>
            <a:fillRect/>
          </a:stretch>
        </p:blipFill>
        <p:spPr>
          <a:xfrm>
            <a:off x="397075" y="3026525"/>
            <a:ext cx="11106150" cy="1647825"/>
          </a:xfrm>
          <a:prstGeom prst="rect">
            <a:avLst/>
          </a:prstGeom>
          <a:noFill/>
          <a:ln>
            <a:noFill/>
          </a:ln>
        </p:spPr>
      </p:pic>
      <p:sp>
        <p:nvSpPr>
          <p:cNvPr id="109" name="Google Shape;109;g2c3cb212609_0_55"/>
          <p:cNvSpPr txBox="1"/>
          <p:nvPr/>
        </p:nvSpPr>
        <p:spPr>
          <a:xfrm>
            <a:off x="11826425" y="3480825"/>
            <a:ext cx="2201400" cy="4202100"/>
          </a:xfrm>
          <a:prstGeom prst="rect">
            <a:avLst/>
          </a:prstGeom>
          <a:noFill/>
          <a:ln>
            <a:noFill/>
          </a:ln>
        </p:spPr>
        <p:txBody>
          <a:bodyPr anchorCtr="0" anchor="t" bIns="0" lIns="0" spcFirstLastPara="1" rIns="0" wrap="square" tIns="0">
            <a:spAutoFit/>
          </a:bodyPr>
          <a:lstStyle/>
          <a:p>
            <a:pPr indent="-355600" lvl="0" marL="457200" rtl="0" algn="l">
              <a:lnSpc>
                <a:spcPct val="115000"/>
              </a:lnSpc>
              <a:spcBef>
                <a:spcPts val="2400"/>
              </a:spcBef>
              <a:spcAft>
                <a:spcPts val="0"/>
              </a:spcAft>
              <a:buClr>
                <a:srgbClr val="3C4043"/>
              </a:buClr>
              <a:buSzPts val="2000"/>
              <a:buChar char="●"/>
            </a:pPr>
            <a:r>
              <a:rPr lang="en-US" sz="2000">
                <a:solidFill>
                  <a:srgbClr val="3C4043"/>
                </a:solidFill>
              </a:rPr>
              <a:t>Bread</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Honey</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Bacon</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Toothpaste</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Banana</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Apple</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Hazelnut</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Cheese</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Meat</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Carrot</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Cucumber</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Onion</a:t>
            </a:r>
            <a:endParaRPr b="1" sz="2000">
              <a:solidFill>
                <a:srgbClr val="181412"/>
              </a:solidFill>
            </a:endParaRPr>
          </a:p>
        </p:txBody>
      </p:sp>
      <p:sp>
        <p:nvSpPr>
          <p:cNvPr id="110" name="Google Shape;110;g2c3cb212609_0_55"/>
          <p:cNvSpPr txBox="1"/>
          <p:nvPr/>
        </p:nvSpPr>
        <p:spPr>
          <a:xfrm>
            <a:off x="14699975" y="3480825"/>
            <a:ext cx="2532600" cy="3494100"/>
          </a:xfrm>
          <a:prstGeom prst="rect">
            <a:avLst/>
          </a:prstGeom>
          <a:noFill/>
          <a:ln>
            <a:noFill/>
          </a:ln>
        </p:spPr>
        <p:txBody>
          <a:bodyPr anchorCtr="0" anchor="t" bIns="0" lIns="0" spcFirstLastPara="1" rIns="0" wrap="square" tIns="0">
            <a:spAutoFit/>
          </a:bodyPr>
          <a:lstStyle/>
          <a:p>
            <a:pPr indent="-355600" lvl="0" marL="457200" rtl="0" algn="l">
              <a:lnSpc>
                <a:spcPct val="115000"/>
              </a:lnSpc>
              <a:spcBef>
                <a:spcPts val="2400"/>
              </a:spcBef>
              <a:spcAft>
                <a:spcPts val="0"/>
              </a:spcAft>
              <a:buClr>
                <a:srgbClr val="3C4043"/>
              </a:buClr>
              <a:buSzPts val="2000"/>
              <a:buChar char="●"/>
            </a:pPr>
            <a:r>
              <a:rPr lang="en-US" sz="2000">
                <a:solidFill>
                  <a:srgbClr val="3C4043"/>
                </a:solidFill>
              </a:rPr>
              <a:t>Milk</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Butter</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Shaving Foam</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Salt</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Flour</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Heavy Cream</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Egg</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Olive</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Shampoo</a:t>
            </a:r>
            <a:endParaRPr sz="2000">
              <a:solidFill>
                <a:srgbClr val="3C4043"/>
              </a:solidFill>
            </a:endParaRPr>
          </a:p>
          <a:p>
            <a:pPr indent="-355600" lvl="0" marL="457200" rtl="0" algn="l">
              <a:lnSpc>
                <a:spcPct val="115000"/>
              </a:lnSpc>
              <a:spcBef>
                <a:spcPts val="0"/>
              </a:spcBef>
              <a:spcAft>
                <a:spcPts val="0"/>
              </a:spcAft>
              <a:buClr>
                <a:srgbClr val="3C4043"/>
              </a:buClr>
              <a:buSzPts val="2000"/>
              <a:buChar char="●"/>
            </a:pPr>
            <a:r>
              <a:rPr lang="en-US" sz="2000">
                <a:solidFill>
                  <a:srgbClr val="3C4043"/>
                </a:solidFill>
              </a:rPr>
              <a:t>Sugar</a:t>
            </a:r>
            <a:endParaRPr b="1" sz="2000">
              <a:solidFill>
                <a:srgbClr val="181412"/>
              </a:solidFill>
            </a:endParaRPr>
          </a:p>
        </p:txBody>
      </p:sp>
      <p:sp>
        <p:nvSpPr>
          <p:cNvPr id="111" name="Google Shape;111;g2c3cb212609_0_55"/>
          <p:cNvSpPr txBox="1"/>
          <p:nvPr/>
        </p:nvSpPr>
        <p:spPr>
          <a:xfrm>
            <a:off x="11719000" y="2853900"/>
            <a:ext cx="6254400" cy="400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2400"/>
              </a:spcBef>
              <a:spcAft>
                <a:spcPts val="2400"/>
              </a:spcAft>
              <a:buNone/>
            </a:pPr>
            <a:r>
              <a:rPr lang="en-US" sz="2600">
                <a:solidFill>
                  <a:srgbClr val="3C4043"/>
                </a:solidFill>
              </a:rPr>
              <a:t>Bao Gồm 21 Mặt Hàng và 464 đơn hàng</a:t>
            </a:r>
            <a:endParaRPr b="1" sz="2600">
              <a:solidFill>
                <a:srgbClr val="181412"/>
              </a:solidFill>
            </a:endParaRPr>
          </a:p>
        </p:txBody>
      </p:sp>
      <p:pic>
        <p:nvPicPr>
          <p:cNvPr id="112" name="Google Shape;112;g2c3cb212609_0_55"/>
          <p:cNvPicPr preferRelativeResize="0"/>
          <p:nvPr/>
        </p:nvPicPr>
        <p:blipFill>
          <a:blip r:embed="rId4">
            <a:alphaModFix/>
          </a:blip>
          <a:stretch>
            <a:fillRect/>
          </a:stretch>
        </p:blipFill>
        <p:spPr>
          <a:xfrm>
            <a:off x="397075" y="4775575"/>
            <a:ext cx="2771775" cy="4171950"/>
          </a:xfrm>
          <a:prstGeom prst="rect">
            <a:avLst/>
          </a:prstGeom>
          <a:noFill/>
          <a:ln>
            <a:noFill/>
          </a:ln>
        </p:spPr>
      </p:pic>
      <p:pic>
        <p:nvPicPr>
          <p:cNvPr id="113" name="Google Shape;113;g2c3cb212609_0_55"/>
          <p:cNvPicPr preferRelativeResize="0"/>
          <p:nvPr/>
        </p:nvPicPr>
        <p:blipFill>
          <a:blip r:embed="rId5">
            <a:alphaModFix/>
          </a:blip>
          <a:stretch>
            <a:fillRect/>
          </a:stretch>
        </p:blipFill>
        <p:spPr>
          <a:xfrm>
            <a:off x="4217475" y="4775575"/>
            <a:ext cx="1695450" cy="4495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7" name="Shape 117"/>
        <p:cNvGrpSpPr/>
        <p:nvPr/>
      </p:nvGrpSpPr>
      <p:grpSpPr>
        <a:xfrm>
          <a:off x="0" y="0"/>
          <a:ext cx="0" cy="0"/>
          <a:chOff x="0" y="0"/>
          <a:chExt cx="0" cy="0"/>
        </a:xfrm>
      </p:grpSpPr>
      <p:sp>
        <p:nvSpPr>
          <p:cNvPr id="118" name="Google Shape;118;g2c3cb212609_0_70"/>
          <p:cNvSpPr txBox="1"/>
          <p:nvPr/>
        </p:nvSpPr>
        <p:spPr>
          <a:xfrm>
            <a:off x="69325" y="392225"/>
            <a:ext cx="18127800" cy="1185300"/>
          </a:xfrm>
          <a:prstGeom prst="rect">
            <a:avLst/>
          </a:prstGeom>
          <a:noFill/>
          <a:ln>
            <a:noFill/>
          </a:ln>
        </p:spPr>
        <p:txBody>
          <a:bodyPr anchorCtr="0" anchor="t" bIns="0" lIns="0" spcFirstLastPara="1" rIns="0" wrap="square" tIns="0">
            <a:spAutoFit/>
          </a:bodyPr>
          <a:lstStyle/>
          <a:p>
            <a:pPr indent="0" lvl="0" marL="0" marR="0" rtl="0" algn="ctr">
              <a:lnSpc>
                <a:spcPct val="139998"/>
              </a:lnSpc>
              <a:spcBef>
                <a:spcPts val="0"/>
              </a:spcBef>
              <a:spcAft>
                <a:spcPts val="0"/>
              </a:spcAft>
              <a:buNone/>
            </a:pPr>
            <a:r>
              <a:rPr b="1" lang="en-US" sz="7700">
                <a:solidFill>
                  <a:srgbClr val="181412"/>
                </a:solidFill>
              </a:rPr>
              <a:t>Nhận Định Hướng Mô Hình Phân Tích</a:t>
            </a:r>
            <a:endParaRPr b="1" sz="7700"/>
          </a:p>
        </p:txBody>
      </p:sp>
      <p:sp>
        <p:nvSpPr>
          <p:cNvPr id="119" name="Google Shape;119;g2c3cb212609_0_70"/>
          <p:cNvSpPr txBox="1"/>
          <p:nvPr/>
        </p:nvSpPr>
        <p:spPr>
          <a:xfrm>
            <a:off x="3367300" y="2149888"/>
            <a:ext cx="4071900" cy="9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rPr>
              <a:t>Machine Learning</a:t>
            </a:r>
            <a:endParaRPr sz="3600">
              <a:solidFill>
                <a:schemeClr val="dk2"/>
              </a:solidFill>
            </a:endParaRPr>
          </a:p>
        </p:txBody>
      </p:sp>
      <p:sp>
        <p:nvSpPr>
          <p:cNvPr id="120" name="Google Shape;120;g2c3cb212609_0_70"/>
          <p:cNvSpPr txBox="1"/>
          <p:nvPr/>
        </p:nvSpPr>
        <p:spPr>
          <a:xfrm>
            <a:off x="2883400" y="4428400"/>
            <a:ext cx="5039700" cy="9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rPr>
              <a:t>Unsupervised Learning</a:t>
            </a:r>
            <a:endParaRPr sz="3600">
              <a:solidFill>
                <a:schemeClr val="dk2"/>
              </a:solidFill>
            </a:endParaRPr>
          </a:p>
        </p:txBody>
      </p:sp>
      <p:sp>
        <p:nvSpPr>
          <p:cNvPr id="121" name="Google Shape;121;g2c3cb212609_0_70"/>
          <p:cNvSpPr txBox="1"/>
          <p:nvPr/>
        </p:nvSpPr>
        <p:spPr>
          <a:xfrm>
            <a:off x="3539200" y="6598013"/>
            <a:ext cx="3728100" cy="9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rPr>
              <a:t>Association rules</a:t>
            </a:r>
            <a:endParaRPr sz="3600">
              <a:solidFill>
                <a:schemeClr val="dk2"/>
              </a:solidFill>
            </a:endParaRPr>
          </a:p>
        </p:txBody>
      </p:sp>
      <p:cxnSp>
        <p:nvCxnSpPr>
          <p:cNvPr id="122" name="Google Shape;122;g2c3cb212609_0_70"/>
          <p:cNvCxnSpPr>
            <a:stCxn id="119" idx="2"/>
            <a:endCxn id="120" idx="0"/>
          </p:cNvCxnSpPr>
          <p:nvPr/>
        </p:nvCxnSpPr>
        <p:spPr>
          <a:xfrm>
            <a:off x="5403250" y="3123988"/>
            <a:ext cx="0" cy="1304400"/>
          </a:xfrm>
          <a:prstGeom prst="straightConnector1">
            <a:avLst/>
          </a:prstGeom>
          <a:noFill/>
          <a:ln cap="flat" cmpd="sng" w="28575">
            <a:solidFill>
              <a:schemeClr val="dk2"/>
            </a:solidFill>
            <a:prstDash val="solid"/>
            <a:round/>
            <a:headEnd len="med" w="med" type="none"/>
            <a:tailEnd len="med" w="med" type="triangle"/>
          </a:ln>
        </p:spPr>
      </p:cxnSp>
      <p:cxnSp>
        <p:nvCxnSpPr>
          <p:cNvPr id="123" name="Google Shape;123;g2c3cb212609_0_70"/>
          <p:cNvCxnSpPr>
            <a:stCxn id="120" idx="2"/>
            <a:endCxn id="121" idx="0"/>
          </p:cNvCxnSpPr>
          <p:nvPr/>
        </p:nvCxnSpPr>
        <p:spPr>
          <a:xfrm>
            <a:off x="5403250" y="5402500"/>
            <a:ext cx="0" cy="1195500"/>
          </a:xfrm>
          <a:prstGeom prst="straightConnector1">
            <a:avLst/>
          </a:prstGeom>
          <a:noFill/>
          <a:ln cap="flat" cmpd="sng" w="28575">
            <a:solidFill>
              <a:schemeClr val="dk2"/>
            </a:solidFill>
            <a:prstDash val="solid"/>
            <a:round/>
            <a:headEnd len="med" w="med" type="none"/>
            <a:tailEnd len="med" w="med" type="triangle"/>
          </a:ln>
        </p:spPr>
      </p:cxnSp>
      <p:pic>
        <p:nvPicPr>
          <p:cNvPr id="124" name="Google Shape;124;g2c3cb212609_0_70"/>
          <p:cNvPicPr preferRelativeResize="0"/>
          <p:nvPr/>
        </p:nvPicPr>
        <p:blipFill>
          <a:blip r:embed="rId3">
            <a:alphaModFix/>
          </a:blip>
          <a:stretch>
            <a:fillRect/>
          </a:stretch>
        </p:blipFill>
        <p:spPr>
          <a:xfrm>
            <a:off x="10186125" y="2545688"/>
            <a:ext cx="6319350" cy="47395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28" name="Shape 128"/>
        <p:cNvGrpSpPr/>
        <p:nvPr/>
      </p:nvGrpSpPr>
      <p:grpSpPr>
        <a:xfrm>
          <a:off x="0" y="0"/>
          <a:ext cx="0" cy="0"/>
          <a:chOff x="0" y="0"/>
          <a:chExt cx="0" cy="0"/>
        </a:xfrm>
      </p:grpSpPr>
      <p:sp>
        <p:nvSpPr>
          <p:cNvPr id="129" name="Google Shape;129;g26c380f636e_0_15"/>
          <p:cNvSpPr txBox="1"/>
          <p:nvPr/>
        </p:nvSpPr>
        <p:spPr>
          <a:xfrm>
            <a:off x="9781525" y="3991800"/>
            <a:ext cx="6895800" cy="2303400"/>
          </a:xfrm>
          <a:prstGeom prst="rect">
            <a:avLst/>
          </a:prstGeom>
          <a:noFill/>
          <a:ln>
            <a:noFill/>
          </a:ln>
        </p:spPr>
        <p:txBody>
          <a:bodyPr anchorCtr="0" anchor="t" bIns="0" lIns="0" spcFirstLastPara="1" rIns="0" wrap="square" tIns="0">
            <a:normAutofit fontScale="85000" lnSpcReduction="20000"/>
          </a:bodyPr>
          <a:lstStyle/>
          <a:p>
            <a:pPr indent="0" lvl="0" marL="0" marR="0" rtl="0" algn="ctr">
              <a:lnSpc>
                <a:spcPct val="139998"/>
              </a:lnSpc>
              <a:spcBef>
                <a:spcPts val="0"/>
              </a:spcBef>
              <a:spcAft>
                <a:spcPts val="0"/>
              </a:spcAft>
              <a:buNone/>
            </a:pPr>
            <a:r>
              <a:rPr b="1" lang="en-US" sz="5000">
                <a:solidFill>
                  <a:srgbClr val="181412"/>
                </a:solidFill>
              </a:rPr>
              <a:t>Phần 2:</a:t>
            </a:r>
            <a:endParaRPr b="1" sz="5000">
              <a:solidFill>
                <a:srgbClr val="181412"/>
              </a:solidFill>
            </a:endParaRPr>
          </a:p>
          <a:p>
            <a:pPr indent="0" lvl="0" marL="0" marR="0" rtl="0" algn="ctr">
              <a:lnSpc>
                <a:spcPct val="139998"/>
              </a:lnSpc>
              <a:spcBef>
                <a:spcPts val="0"/>
              </a:spcBef>
              <a:spcAft>
                <a:spcPts val="0"/>
              </a:spcAft>
              <a:buNone/>
            </a:pPr>
            <a:r>
              <a:rPr b="1" lang="en-US" sz="5000">
                <a:solidFill>
                  <a:srgbClr val="181412"/>
                </a:solidFill>
              </a:rPr>
              <a:t>Phân Tích Dữ Liệu, Chạy Học Máy và Đánh Giá </a:t>
            </a:r>
            <a:endParaRPr b="1" sz="5000"/>
          </a:p>
        </p:txBody>
      </p:sp>
      <p:pic>
        <p:nvPicPr>
          <p:cNvPr id="130" name="Google Shape;130;g26c380f636e_0_15"/>
          <p:cNvPicPr preferRelativeResize="0"/>
          <p:nvPr/>
        </p:nvPicPr>
        <p:blipFill rotWithShape="1">
          <a:blip r:embed="rId3">
            <a:alphaModFix/>
          </a:blip>
          <a:srcRect b="0" l="10577" r="12493" t="0"/>
          <a:stretch/>
        </p:blipFill>
        <p:spPr>
          <a:xfrm>
            <a:off x="1133250" y="211125"/>
            <a:ext cx="6845024" cy="5005406"/>
          </a:xfrm>
          <a:prstGeom prst="rect">
            <a:avLst/>
          </a:prstGeom>
          <a:noFill/>
          <a:ln>
            <a:noFill/>
          </a:ln>
        </p:spPr>
      </p:pic>
      <p:pic>
        <p:nvPicPr>
          <p:cNvPr id="131" name="Google Shape;131;g26c380f636e_0_15"/>
          <p:cNvPicPr preferRelativeResize="0"/>
          <p:nvPr/>
        </p:nvPicPr>
        <p:blipFill>
          <a:blip r:embed="rId4">
            <a:alphaModFix/>
          </a:blip>
          <a:stretch>
            <a:fillRect/>
          </a:stretch>
        </p:blipFill>
        <p:spPr>
          <a:xfrm>
            <a:off x="1133250" y="5768775"/>
            <a:ext cx="6845024" cy="427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2c433677b6c_1_25"/>
          <p:cNvPicPr preferRelativeResize="0"/>
          <p:nvPr/>
        </p:nvPicPr>
        <p:blipFill>
          <a:blip r:embed="rId3">
            <a:alphaModFix/>
          </a:blip>
          <a:stretch>
            <a:fillRect/>
          </a:stretch>
        </p:blipFill>
        <p:spPr>
          <a:xfrm>
            <a:off x="1034150" y="769625"/>
            <a:ext cx="15601401" cy="5814050"/>
          </a:xfrm>
          <a:prstGeom prst="rect">
            <a:avLst/>
          </a:prstGeom>
          <a:noFill/>
          <a:ln>
            <a:noFill/>
          </a:ln>
        </p:spPr>
      </p:pic>
      <p:sp>
        <p:nvSpPr>
          <p:cNvPr id="137" name="Google Shape;137;g2c433677b6c_1_25"/>
          <p:cNvSpPr txBox="1"/>
          <p:nvPr/>
        </p:nvSpPr>
        <p:spPr>
          <a:xfrm>
            <a:off x="2204375" y="7171500"/>
            <a:ext cx="12932100" cy="21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dk2"/>
                </a:solidFill>
              </a:rPr>
              <a:t>Số lượng đơn hàng tập trung ở mức 10 -12 items là rất cao</a:t>
            </a:r>
            <a:endParaRPr sz="36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BB4D"/>
        </a:solidFill>
      </p:bgPr>
    </p:bg>
    <p:spTree>
      <p:nvGrpSpPr>
        <p:cNvPr id="141" name="Shape 141"/>
        <p:cNvGrpSpPr/>
        <p:nvPr/>
      </p:nvGrpSpPr>
      <p:grpSpPr>
        <a:xfrm>
          <a:off x="0" y="0"/>
          <a:ext cx="0" cy="0"/>
          <a:chOff x="0" y="0"/>
          <a:chExt cx="0" cy="0"/>
        </a:xfrm>
      </p:grpSpPr>
      <p:sp>
        <p:nvSpPr>
          <p:cNvPr id="142" name="Google Shape;142;p3"/>
          <p:cNvSpPr/>
          <p:nvPr/>
        </p:nvSpPr>
        <p:spPr>
          <a:xfrm>
            <a:off x="29375" y="5020500"/>
            <a:ext cx="18288000" cy="526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3" name="Google Shape;143;p3"/>
          <p:cNvPicPr preferRelativeResize="0"/>
          <p:nvPr/>
        </p:nvPicPr>
        <p:blipFill>
          <a:blip r:embed="rId3">
            <a:alphaModFix/>
          </a:blip>
          <a:stretch>
            <a:fillRect/>
          </a:stretch>
        </p:blipFill>
        <p:spPr>
          <a:xfrm>
            <a:off x="0" y="0"/>
            <a:ext cx="18288000" cy="5020500"/>
          </a:xfrm>
          <a:prstGeom prst="rect">
            <a:avLst/>
          </a:prstGeom>
          <a:noFill/>
          <a:ln>
            <a:noFill/>
          </a:ln>
        </p:spPr>
      </p:pic>
      <p:graphicFrame>
        <p:nvGraphicFramePr>
          <p:cNvPr id="144" name="Google Shape;144;p3"/>
          <p:cNvGraphicFramePr/>
          <p:nvPr/>
        </p:nvGraphicFramePr>
        <p:xfrm>
          <a:off x="-12" y="5457175"/>
          <a:ext cx="3000000" cy="3000000"/>
        </p:xfrm>
        <a:graphic>
          <a:graphicData uri="http://schemas.openxmlformats.org/drawingml/2006/table">
            <a:tbl>
              <a:tblPr>
                <a:noFill/>
                <a:tableStyleId>{BF14816F-001A-4EAE-A89E-5180868515A4}</a:tableStyleId>
              </a:tblPr>
              <a:tblGrid>
                <a:gridCol w="3649075"/>
                <a:gridCol w="3649075"/>
                <a:gridCol w="3670400"/>
                <a:gridCol w="3670400"/>
                <a:gridCol w="3649075"/>
              </a:tblGrid>
              <a:tr h="611250">
                <a:tc>
                  <a:txBody>
                    <a:bodyPr/>
                    <a:lstStyle/>
                    <a:p>
                      <a:pPr indent="0" lvl="0" marL="0" rtl="0" algn="ctr">
                        <a:lnSpc>
                          <a:spcPct val="115000"/>
                        </a:lnSpc>
                        <a:spcBef>
                          <a:spcPts val="0"/>
                        </a:spcBef>
                        <a:spcAft>
                          <a:spcPts val="0"/>
                        </a:spcAft>
                        <a:buNone/>
                      </a:pPr>
                      <a:r>
                        <a:rPr b="1" lang="en-US" sz="2500">
                          <a:solidFill>
                            <a:schemeClr val="dk1"/>
                          </a:solidFill>
                        </a:rPr>
                        <a:t>Food</a:t>
                      </a:r>
                      <a:endParaRPr b="1" sz="2500">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500">
                          <a:solidFill>
                            <a:schemeClr val="dk1"/>
                          </a:solidFill>
                        </a:rPr>
                        <a:t>Fatty</a:t>
                      </a:r>
                      <a:endParaRPr b="1" sz="2500">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500">
                          <a:solidFill>
                            <a:schemeClr val="dk1"/>
                          </a:solidFill>
                        </a:rPr>
                        <a:t>Fruit</a:t>
                      </a:r>
                      <a:endParaRPr b="1" sz="2500">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500">
                          <a:solidFill>
                            <a:schemeClr val="dk1"/>
                          </a:solidFill>
                        </a:rPr>
                        <a:t>Amenities</a:t>
                      </a:r>
                      <a:endParaRPr b="1" sz="2500">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500">
                          <a:solidFill>
                            <a:schemeClr val="dk1"/>
                          </a:solidFill>
                        </a:rPr>
                        <a:t>Spice</a:t>
                      </a:r>
                      <a:endParaRPr b="1" sz="2500">
                        <a:solidFill>
                          <a:schemeClr val="dk1"/>
                        </a:solidFil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250">
                <a:tc>
                  <a:txBody>
                    <a:bodyPr/>
                    <a:lstStyle/>
                    <a:p>
                      <a:pPr indent="0" lvl="0" marL="0" rtl="0" algn="ctr">
                        <a:lnSpc>
                          <a:spcPct val="115000"/>
                        </a:lnSpc>
                        <a:spcBef>
                          <a:spcPts val="0"/>
                        </a:spcBef>
                        <a:spcAft>
                          <a:spcPts val="0"/>
                        </a:spcAft>
                        <a:buNone/>
                      </a:pPr>
                      <a:r>
                        <a:rPr lang="en-US" sz="2500"/>
                        <a:t>Bacon</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Cheese</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Banana</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Shaving foam</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Salt</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4075">
                <a:tc>
                  <a:txBody>
                    <a:bodyPr/>
                    <a:lstStyle/>
                    <a:p>
                      <a:pPr indent="0" lvl="0" marL="0" rtl="0" algn="ctr">
                        <a:lnSpc>
                          <a:spcPct val="115000"/>
                        </a:lnSpc>
                        <a:spcBef>
                          <a:spcPts val="0"/>
                        </a:spcBef>
                        <a:spcAft>
                          <a:spcPts val="0"/>
                        </a:spcAft>
                        <a:buNone/>
                      </a:pPr>
                      <a:r>
                        <a:rPr lang="en-US" sz="2500"/>
                        <a:t>Bread</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Heavy Cream</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Hazelnut</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Toothpaste</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Flour</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4075">
                <a:tc>
                  <a:txBody>
                    <a:bodyPr/>
                    <a:lstStyle/>
                    <a:p>
                      <a:pPr indent="0" lvl="0" marL="0" rtl="0" algn="ctr">
                        <a:lnSpc>
                          <a:spcPct val="115000"/>
                        </a:lnSpc>
                        <a:spcBef>
                          <a:spcPts val="0"/>
                        </a:spcBef>
                        <a:spcAft>
                          <a:spcPts val="0"/>
                        </a:spcAft>
                        <a:buNone/>
                      </a:pPr>
                      <a:r>
                        <a:rPr lang="en-US" sz="2500"/>
                        <a:t>Egg</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Honey</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Carrot</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Olive</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Sugar</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250">
                <a:tc>
                  <a:txBody>
                    <a:bodyPr/>
                    <a:lstStyle/>
                    <a:p>
                      <a:pPr indent="0" lvl="0" marL="0" rtl="0" algn="ctr">
                        <a:lnSpc>
                          <a:spcPct val="115000"/>
                        </a:lnSpc>
                        <a:spcBef>
                          <a:spcPts val="0"/>
                        </a:spcBef>
                        <a:spcAft>
                          <a:spcPts val="0"/>
                        </a:spcAft>
                        <a:buNone/>
                      </a:pPr>
                      <a:r>
                        <a:rPr lang="en-US" sz="2500"/>
                        <a:t>Meat</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Butter</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Apple</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Shampoo</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21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250">
                <a:tc>
                  <a:txBody>
                    <a:bodyPr/>
                    <a:lstStyle/>
                    <a:p>
                      <a:pPr indent="0" lvl="0" marL="0" rtl="0" algn="ctr">
                        <a:spcBef>
                          <a:spcPts val="0"/>
                        </a:spcBef>
                        <a:spcAft>
                          <a:spcPts val="0"/>
                        </a:spcAft>
                        <a:buNone/>
                      </a:pPr>
                      <a:r>
                        <a:t/>
                      </a:r>
                      <a:endParaRPr sz="21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Milk</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Cucumber</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21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21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11250">
                <a:tc>
                  <a:txBody>
                    <a:bodyPr/>
                    <a:lstStyle/>
                    <a:p>
                      <a:pPr indent="0" lvl="0" marL="0" rtl="0" algn="ctr">
                        <a:spcBef>
                          <a:spcPts val="0"/>
                        </a:spcBef>
                        <a:spcAft>
                          <a:spcPts val="0"/>
                        </a:spcAft>
                        <a:buNone/>
                      </a:pPr>
                      <a:r>
                        <a:t/>
                      </a:r>
                      <a:endParaRPr sz="21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21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2500"/>
                        <a:t>Onion</a:t>
                      </a:r>
                      <a:endParaRPr sz="25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21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2100"/>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